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259" r:id="rId5"/>
    <p:sldId id="279" r:id="rId6"/>
    <p:sldId id="278" r:id="rId7"/>
    <p:sldId id="266" r:id="rId8"/>
    <p:sldId id="281" r:id="rId9"/>
    <p:sldId id="267" r:id="rId10"/>
    <p:sldId id="260" r:id="rId11"/>
    <p:sldId id="261" r:id="rId12"/>
    <p:sldId id="273" r:id="rId13"/>
    <p:sldId id="272" r:id="rId14"/>
    <p:sldId id="269" r:id="rId15"/>
    <p:sldId id="277" r:id="rId16"/>
    <p:sldId id="263" r:id="rId17"/>
    <p:sldId id="282" r:id="rId18"/>
    <p:sldId id="283" r:id="rId19"/>
    <p:sldId id="280"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1" autoAdjust="0"/>
    <p:restoredTop sz="75893" autoAdjust="0"/>
  </p:normalViewPr>
  <p:slideViewPr>
    <p:cSldViewPr snapToGrid="0">
      <p:cViewPr varScale="1">
        <p:scale>
          <a:sx n="50" d="100"/>
          <a:sy n="50" d="100"/>
        </p:scale>
        <p:origin x="12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7DCEC-18C2-4FF5-8D06-46ECF934003D}" type="datetimeFigureOut">
              <a:rPr kumimoji="1" lang="ja-JP" altLang="en-US" smtClean="0"/>
              <a:t>2022/9/21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F769B-9416-4A09-9538-7EFBD24DBF3E}" type="slidenum">
              <a:rPr kumimoji="1" lang="ja-JP" altLang="en-US" smtClean="0"/>
              <a:t>‹#›</a:t>
            </a:fld>
            <a:endParaRPr kumimoji="1" lang="ja-JP" altLang="en-US"/>
          </a:p>
        </p:txBody>
      </p:sp>
    </p:spTree>
    <p:extLst>
      <p:ext uri="{BB962C8B-B14F-4D97-AF65-F5344CB8AC3E}">
        <p14:creationId xmlns:p14="http://schemas.microsoft.com/office/powerpoint/2010/main" val="21669991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a:t>
            </a:fld>
            <a:endParaRPr kumimoji="1" lang="ja-JP" altLang="en-US"/>
          </a:p>
        </p:txBody>
      </p:sp>
    </p:spTree>
    <p:extLst>
      <p:ext uri="{BB962C8B-B14F-4D97-AF65-F5344CB8AC3E}">
        <p14:creationId xmlns:p14="http://schemas.microsoft.com/office/powerpoint/2010/main" val="326981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rgbClr val="000000"/>
                </a:solidFill>
                <a:effectLst/>
                <a:latin typeface="+mn-ea"/>
                <a:ea typeface="+mn-ea"/>
                <a:cs typeface="Times New Roman" panose="02020603050405020304" pitchFamily="18" charset="0"/>
              </a:rPr>
              <a:t>弾劾裁判所の裁判官役は、</a:t>
            </a:r>
            <a:r>
              <a:rPr lang="ja-JP" altLang="ja-JP" sz="1200" kern="100" dirty="0">
                <a:solidFill>
                  <a:srgbClr val="000000"/>
                </a:solidFill>
                <a:effectLst/>
                <a:latin typeface="+mn-ea"/>
                <a:ea typeface="+mn-ea"/>
                <a:cs typeface="Times New Roman" panose="02020603050405020304" pitchFamily="18" charset="0"/>
              </a:rPr>
              <a:t>裁判員</a:t>
            </a:r>
            <a:r>
              <a:rPr lang="ja-JP" altLang="en-US" sz="1200" kern="100" dirty="0">
                <a:solidFill>
                  <a:srgbClr val="000000"/>
                </a:solidFill>
                <a:effectLst/>
                <a:latin typeface="+mn-ea"/>
                <a:ea typeface="+mn-ea"/>
                <a:cs typeface="Times New Roman" panose="02020603050405020304" pitchFamily="18" charset="0"/>
              </a:rPr>
              <a:t>と言います。裁判員</a:t>
            </a:r>
            <a:r>
              <a:rPr lang="ja-JP" altLang="ja-JP" sz="1200" kern="100" dirty="0">
                <a:solidFill>
                  <a:srgbClr val="000000"/>
                </a:solidFill>
                <a:effectLst/>
                <a:latin typeface="+mn-ea"/>
                <a:ea typeface="+mn-ea"/>
                <a:cs typeface="Times New Roman" panose="02020603050405020304" pitchFamily="18" charset="0"/>
              </a:rPr>
              <a:t>は、衆議院議員と参議院議員</a:t>
            </a:r>
            <a:r>
              <a:rPr lang="ja-JP" altLang="en-US" sz="1200" kern="100" dirty="0">
                <a:solidFill>
                  <a:srgbClr val="000000"/>
                </a:solidFill>
                <a:effectLst/>
                <a:latin typeface="+mn-ea"/>
                <a:ea typeface="+mn-ea"/>
                <a:cs typeface="Times New Roman" panose="02020603050405020304" pitchFamily="18" charset="0"/>
              </a:rPr>
              <a:t>から、</a:t>
            </a:r>
            <a:r>
              <a:rPr lang="ja-JP" altLang="ja-JP" sz="1200" kern="100" dirty="0">
                <a:solidFill>
                  <a:srgbClr val="000000"/>
                </a:solidFill>
                <a:effectLst/>
                <a:latin typeface="+mn-ea"/>
                <a:ea typeface="+mn-ea"/>
                <a:cs typeface="Times New Roman" panose="02020603050405020304" pitchFamily="18" charset="0"/>
              </a:rPr>
              <a:t>それぞれ７人ずつが選ばれます。</a:t>
            </a:r>
            <a:endParaRPr lang="en-US" altLang="ja-JP" sz="1200" kern="100" dirty="0">
              <a:solidFill>
                <a:srgbClr val="000000"/>
              </a:solidFill>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solidFill>
                  <a:srgbClr val="000000"/>
                </a:solidFill>
                <a:effectLst/>
                <a:latin typeface="+mn-ea"/>
                <a:ea typeface="+mn-ea"/>
                <a:cs typeface="Times New Roman" panose="02020603050405020304" pitchFamily="18" charset="0"/>
              </a:rPr>
              <a:t>裁判員</a:t>
            </a:r>
            <a:r>
              <a:rPr lang="ja-JP" altLang="en-US" sz="1200" kern="100" dirty="0">
                <a:solidFill>
                  <a:srgbClr val="000000"/>
                </a:solidFill>
                <a:effectLst/>
                <a:latin typeface="+mn-ea"/>
                <a:ea typeface="+mn-ea"/>
                <a:cs typeface="Times New Roman" panose="02020603050405020304" pitchFamily="18" charset="0"/>
              </a:rPr>
              <a:t>は国会議員</a:t>
            </a:r>
            <a:r>
              <a:rPr lang="ja-JP" altLang="ja-JP" sz="1200" kern="100" dirty="0">
                <a:solidFill>
                  <a:srgbClr val="000000"/>
                </a:solidFill>
                <a:effectLst/>
                <a:latin typeface="+mn-ea"/>
                <a:ea typeface="+mn-ea"/>
                <a:cs typeface="Times New Roman" panose="02020603050405020304" pitchFamily="18" charset="0"/>
              </a:rPr>
              <a:t>ですが、その</a:t>
            </a:r>
            <a:r>
              <a:rPr lang="ja-JP" altLang="en-US" sz="1200" kern="100" dirty="0">
                <a:solidFill>
                  <a:srgbClr val="000000"/>
                </a:solidFill>
                <a:effectLst/>
                <a:latin typeface="+mn-ea"/>
                <a:ea typeface="+mn-ea"/>
                <a:cs typeface="Times New Roman" panose="02020603050405020304" pitchFamily="18" charset="0"/>
              </a:rPr>
              <a:t>職務を行う</a:t>
            </a:r>
            <a:r>
              <a:rPr lang="ja-JP" altLang="ja-JP" sz="1200" kern="100" dirty="0">
                <a:solidFill>
                  <a:srgbClr val="000000"/>
                </a:solidFill>
                <a:effectLst/>
                <a:latin typeface="+mn-ea"/>
                <a:ea typeface="+mn-ea"/>
                <a:cs typeface="Times New Roman" panose="02020603050405020304" pitchFamily="18" charset="0"/>
              </a:rPr>
              <a:t>ときは</a:t>
            </a:r>
            <a:r>
              <a:rPr lang="ja-JP" altLang="en-US" sz="1200" kern="100" dirty="0">
                <a:solidFill>
                  <a:srgbClr val="000000"/>
                </a:solidFill>
                <a:effectLst/>
                <a:latin typeface="+mn-ea"/>
                <a:ea typeface="+mn-ea"/>
                <a:cs typeface="Times New Roman" panose="02020603050405020304" pitchFamily="18" charset="0"/>
              </a:rPr>
              <a:t>、</a:t>
            </a:r>
            <a:r>
              <a:rPr lang="ja-JP" altLang="ja-JP" sz="1200" kern="100" dirty="0">
                <a:solidFill>
                  <a:srgbClr val="000000"/>
                </a:solidFill>
                <a:effectLst/>
                <a:latin typeface="+mn-ea"/>
                <a:ea typeface="+mn-ea"/>
                <a:cs typeface="Times New Roman" panose="02020603050405020304" pitchFamily="18" charset="0"/>
              </a:rPr>
              <a:t>政党など</a:t>
            </a:r>
            <a:r>
              <a:rPr lang="ja-JP" altLang="en-US" sz="1200" kern="100" dirty="0">
                <a:solidFill>
                  <a:srgbClr val="000000"/>
                </a:solidFill>
                <a:effectLst/>
                <a:latin typeface="+mn-ea"/>
                <a:ea typeface="+mn-ea"/>
                <a:cs typeface="Times New Roman" panose="02020603050405020304" pitchFamily="18" charset="0"/>
              </a:rPr>
              <a:t>の一員としてではなく、</a:t>
            </a:r>
            <a:r>
              <a:rPr lang="ja-JP" altLang="ja-JP" sz="1200" kern="100" dirty="0">
                <a:solidFill>
                  <a:srgbClr val="000000"/>
                </a:solidFill>
                <a:effectLst/>
                <a:latin typeface="+mn-ea"/>
                <a:ea typeface="+mn-ea"/>
                <a:cs typeface="Times New Roman" panose="02020603050405020304" pitchFamily="18" charset="0"/>
              </a:rPr>
              <a:t>国民の代表として</a:t>
            </a:r>
            <a:r>
              <a:rPr lang="ja-JP" altLang="en-US" sz="1200" kern="100" dirty="0">
                <a:solidFill>
                  <a:srgbClr val="000000"/>
                </a:solidFill>
                <a:effectLst/>
                <a:latin typeface="+mn-ea"/>
                <a:ea typeface="+mn-ea"/>
                <a:cs typeface="Times New Roman" panose="02020603050405020304" pitchFamily="18" charset="0"/>
              </a:rPr>
              <a:t>務めます。</a:t>
            </a:r>
            <a:endParaRPr lang="ja-JP" altLang="ja-JP" sz="1200"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12</a:t>
            </a:fld>
            <a:endParaRPr kumimoji="1" lang="ja-JP" altLang="en-US"/>
          </a:p>
        </p:txBody>
      </p:sp>
    </p:spTree>
    <p:extLst>
      <p:ext uri="{BB962C8B-B14F-4D97-AF65-F5344CB8AC3E}">
        <p14:creationId xmlns:p14="http://schemas.microsoft.com/office/powerpoint/2010/main" val="222584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solidFill>
                  <a:srgbClr val="000000"/>
                </a:solidFill>
                <a:effectLst/>
                <a:latin typeface="+mn-ea"/>
                <a:ea typeface="+mn-ea"/>
                <a:cs typeface="Times New Roman" panose="02020603050405020304" pitchFamily="18" charset="0"/>
              </a:rPr>
              <a:t>では、なぜ、国会が弾劾裁判所を設置できるのでしょうか。主権者たる国民には公務員の選定罷免権（憲法第</a:t>
            </a:r>
            <a:r>
              <a:rPr lang="en-US" altLang="ja-JP" sz="1200" kern="100" dirty="0">
                <a:solidFill>
                  <a:srgbClr val="000000"/>
                </a:solidFill>
                <a:effectLst/>
                <a:latin typeface="+mn-ea"/>
                <a:ea typeface="+mn-ea"/>
                <a:cs typeface="Times New Roman" panose="02020603050405020304" pitchFamily="18" charset="0"/>
              </a:rPr>
              <a:t>15</a:t>
            </a:r>
            <a:r>
              <a:rPr lang="ja-JP" altLang="en-US" sz="1200" kern="100" dirty="0">
                <a:solidFill>
                  <a:srgbClr val="000000"/>
                </a:solidFill>
                <a:effectLst/>
                <a:latin typeface="+mn-ea"/>
                <a:ea typeface="+mn-ea"/>
                <a:cs typeface="Times New Roman" panose="02020603050405020304" pitchFamily="18" charset="0"/>
              </a:rPr>
              <a:t>条第</a:t>
            </a:r>
            <a:r>
              <a:rPr lang="en-US" altLang="ja-JP" sz="1200" kern="100" dirty="0">
                <a:solidFill>
                  <a:srgbClr val="000000"/>
                </a:solidFill>
                <a:effectLst/>
                <a:latin typeface="+mn-ea"/>
                <a:ea typeface="+mn-ea"/>
                <a:cs typeface="Times New Roman" panose="02020603050405020304" pitchFamily="18" charset="0"/>
              </a:rPr>
              <a:t>1</a:t>
            </a:r>
            <a:r>
              <a:rPr lang="ja-JP" altLang="en-US" sz="1200" kern="100" dirty="0">
                <a:solidFill>
                  <a:srgbClr val="000000"/>
                </a:solidFill>
                <a:effectLst/>
                <a:latin typeface="+mn-ea"/>
                <a:ea typeface="+mn-ea"/>
                <a:cs typeface="Times New Roman" panose="02020603050405020304" pitchFamily="18" charset="0"/>
              </a:rPr>
              <a:t>項）があり、その国民の代表機関である国会が設置するのがふさわしからです。</a:t>
            </a:r>
            <a:r>
              <a:rPr lang="ja-JP" altLang="ja-JP" sz="1200" kern="100" dirty="0">
                <a:solidFill>
                  <a:srgbClr val="000000"/>
                </a:solidFill>
                <a:effectLst/>
                <a:latin typeface="+mn-ea"/>
                <a:ea typeface="+mn-ea"/>
                <a:cs typeface="Times New Roman" panose="02020603050405020304" pitchFamily="18" charset="0"/>
              </a:rPr>
              <a:t>三権分立</a:t>
            </a:r>
            <a:r>
              <a:rPr lang="ja-JP" altLang="en-US" sz="1200" kern="100" dirty="0">
                <a:solidFill>
                  <a:srgbClr val="000000"/>
                </a:solidFill>
                <a:effectLst/>
                <a:latin typeface="+mn-ea"/>
                <a:ea typeface="+mn-ea"/>
                <a:cs typeface="Times New Roman" panose="02020603050405020304" pitchFamily="18" charset="0"/>
              </a:rPr>
              <a:t>を思い出してください</a:t>
            </a:r>
            <a:r>
              <a:rPr lang="ja-JP" altLang="ja-JP" sz="1200" kern="100" dirty="0">
                <a:solidFill>
                  <a:srgbClr val="000000"/>
                </a:solidFill>
                <a:effectLst/>
                <a:latin typeface="+mn-ea"/>
                <a:ea typeface="+mn-ea"/>
                <a:cs typeface="Times New Roman" panose="02020603050405020304" pitchFamily="18" charset="0"/>
              </a:rPr>
              <a:t>。国の権力を一箇所に集中させないよう、権力を立法【国会】・行政【内閣】・司法【裁判所】の３つに分けて、お互いに</a:t>
            </a:r>
            <a:r>
              <a:rPr lang="ja-JP" altLang="en-US" sz="1200" kern="100" dirty="0">
                <a:solidFill>
                  <a:srgbClr val="000000"/>
                </a:solidFill>
                <a:effectLst/>
                <a:latin typeface="+mn-ea"/>
                <a:ea typeface="+mn-ea"/>
                <a:cs typeface="Times New Roman" panose="02020603050405020304" pitchFamily="18" charset="0"/>
              </a:rPr>
              <a:t>抑制</a:t>
            </a:r>
            <a:r>
              <a:rPr lang="ja-JP" altLang="ja-JP" sz="1200" kern="100" dirty="0">
                <a:solidFill>
                  <a:srgbClr val="000000"/>
                </a:solidFill>
                <a:effectLst/>
                <a:latin typeface="+mn-ea"/>
                <a:ea typeface="+mn-ea"/>
                <a:cs typeface="Times New Roman" panose="02020603050405020304" pitchFamily="18" charset="0"/>
              </a:rPr>
              <a:t>しあって</a:t>
            </a:r>
            <a:r>
              <a:rPr lang="ja-JP" altLang="en-US" sz="1200" kern="100" dirty="0">
                <a:solidFill>
                  <a:srgbClr val="000000"/>
                </a:solidFill>
                <a:effectLst/>
                <a:latin typeface="+mn-ea"/>
                <a:ea typeface="+mn-ea"/>
                <a:cs typeface="Times New Roman" panose="02020603050405020304" pitchFamily="18" charset="0"/>
              </a:rPr>
              <a:t>均衡</a:t>
            </a:r>
            <a:r>
              <a:rPr lang="ja-JP" altLang="ja-JP" sz="1200" kern="100" dirty="0">
                <a:solidFill>
                  <a:srgbClr val="000000"/>
                </a:solidFill>
                <a:effectLst/>
                <a:latin typeface="+mn-ea"/>
                <a:ea typeface="+mn-ea"/>
                <a:cs typeface="Times New Roman" panose="02020603050405020304" pitchFamily="18" charset="0"/>
              </a:rPr>
              <a:t>をとるしくみです。</a:t>
            </a:r>
            <a:r>
              <a:rPr lang="ja-JP" altLang="en-US" sz="1200" kern="100" dirty="0">
                <a:solidFill>
                  <a:srgbClr val="000000"/>
                </a:solidFill>
                <a:effectLst/>
                <a:latin typeface="+mn-ea"/>
                <a:ea typeface="+mn-ea"/>
                <a:cs typeface="Times New Roman" panose="02020603050405020304" pitchFamily="18" charset="0"/>
              </a:rPr>
              <a:t>①この</a:t>
            </a:r>
            <a:r>
              <a:rPr lang="ja-JP" altLang="ja-JP" sz="1200" kern="100" dirty="0">
                <a:solidFill>
                  <a:srgbClr val="000000"/>
                </a:solidFill>
                <a:effectLst/>
                <a:latin typeface="+mn-ea"/>
                <a:ea typeface="+mn-ea"/>
                <a:cs typeface="Times New Roman" panose="02020603050405020304" pitchFamily="18" charset="0"/>
              </a:rPr>
              <a:t>三権分立の中で、</a:t>
            </a:r>
            <a:r>
              <a:rPr lang="ja-JP" altLang="en-US" sz="1200" kern="100" dirty="0">
                <a:solidFill>
                  <a:srgbClr val="000000"/>
                </a:solidFill>
                <a:effectLst/>
                <a:latin typeface="+mn-ea"/>
                <a:ea typeface="+mn-ea"/>
                <a:cs typeface="Times New Roman" panose="02020603050405020304" pitchFamily="18" charset="0"/>
              </a:rPr>
              <a:t>国会は、</a:t>
            </a:r>
            <a:r>
              <a:rPr lang="ja-JP" altLang="ja-JP" sz="1200" kern="100" dirty="0">
                <a:solidFill>
                  <a:srgbClr val="000000"/>
                </a:solidFill>
                <a:effectLst/>
                <a:latin typeface="+mn-ea"/>
                <a:ea typeface="+mn-ea"/>
                <a:cs typeface="Times New Roman" panose="02020603050405020304" pitchFamily="18" charset="0"/>
              </a:rPr>
              <a:t>弾劾裁判</a:t>
            </a:r>
            <a:r>
              <a:rPr lang="ja-JP" altLang="en-US" sz="1200" kern="100" dirty="0">
                <a:solidFill>
                  <a:srgbClr val="000000"/>
                </a:solidFill>
                <a:effectLst/>
                <a:latin typeface="+mn-ea"/>
                <a:ea typeface="+mn-ea"/>
                <a:cs typeface="Times New Roman" panose="02020603050405020304" pitchFamily="18" charset="0"/>
              </a:rPr>
              <a:t>によって</a:t>
            </a:r>
            <a:r>
              <a:rPr lang="ja-JP" altLang="ja-JP" sz="1200" kern="100" dirty="0">
                <a:solidFill>
                  <a:srgbClr val="000000"/>
                </a:solidFill>
                <a:effectLst/>
                <a:latin typeface="+mn-ea"/>
                <a:ea typeface="+mn-ea"/>
                <a:cs typeface="Times New Roman" panose="02020603050405020304" pitchFamily="18" charset="0"/>
              </a:rPr>
              <a:t>、裁判所</a:t>
            </a:r>
            <a:r>
              <a:rPr lang="ja-JP" altLang="en-US" sz="1200" kern="100" dirty="0">
                <a:solidFill>
                  <a:srgbClr val="000000"/>
                </a:solidFill>
                <a:effectLst/>
                <a:latin typeface="+mn-ea"/>
                <a:ea typeface="+mn-ea"/>
                <a:cs typeface="Times New Roman" panose="02020603050405020304" pitchFamily="18" charset="0"/>
              </a:rPr>
              <a:t>の司法権を規律するのです</a:t>
            </a:r>
            <a:r>
              <a:rPr lang="ja-JP" altLang="ja-JP" sz="1200" kern="100" dirty="0">
                <a:solidFill>
                  <a:srgbClr val="000000"/>
                </a:solidFill>
                <a:effectLst/>
                <a:latin typeface="+mn-ea"/>
                <a:ea typeface="+mn-ea"/>
                <a:cs typeface="Times New Roman" panose="02020603050405020304" pitchFamily="18" charset="0"/>
              </a:rPr>
              <a:t>。</a:t>
            </a:r>
            <a:endParaRPr lang="ja-JP" altLang="ja-JP" sz="1200"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13</a:t>
            </a:fld>
            <a:endParaRPr kumimoji="1" lang="ja-JP" altLang="en-US"/>
          </a:p>
        </p:txBody>
      </p:sp>
    </p:spTree>
    <p:extLst>
      <p:ext uri="{BB962C8B-B14F-4D97-AF65-F5344CB8AC3E}">
        <p14:creationId xmlns:p14="http://schemas.microsoft.com/office/powerpoint/2010/main" val="307657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クイズに戻ります。</a:t>
            </a:r>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14</a:t>
            </a:fld>
            <a:endParaRPr kumimoji="1" lang="ja-JP" altLang="en-US"/>
          </a:p>
        </p:txBody>
      </p:sp>
    </p:spTree>
    <p:extLst>
      <p:ext uri="{BB962C8B-B14F-4D97-AF65-F5344CB8AC3E}">
        <p14:creationId xmlns:p14="http://schemas.microsoft.com/office/powerpoint/2010/main" val="71123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kern="100" dirty="0">
                <a:solidFill>
                  <a:srgbClr val="000000"/>
                </a:solidFill>
                <a:effectLst/>
                <a:latin typeface="+mn-ea"/>
                <a:ea typeface="+mn-ea"/>
                <a:cs typeface="Times New Roman" panose="02020603050405020304" pitchFamily="18" charset="0"/>
              </a:rPr>
              <a:t>弾劾裁判所ができた</a:t>
            </a:r>
            <a:r>
              <a:rPr lang="en-US" altLang="ja-JP" sz="1200" kern="100" dirty="0">
                <a:solidFill>
                  <a:srgbClr val="000000"/>
                </a:solidFill>
                <a:effectLst/>
                <a:latin typeface="+mn-ea"/>
                <a:ea typeface="+mn-ea"/>
                <a:cs typeface="Times New Roman" panose="02020603050405020304" pitchFamily="18" charset="0"/>
              </a:rPr>
              <a:t>1947</a:t>
            </a:r>
            <a:r>
              <a:rPr lang="ja-JP" altLang="ja-JP" sz="1200" kern="100" dirty="0">
                <a:solidFill>
                  <a:srgbClr val="000000"/>
                </a:solidFill>
                <a:effectLst/>
                <a:latin typeface="+mn-ea"/>
                <a:ea typeface="+mn-ea"/>
                <a:cs typeface="Times New Roman" panose="02020603050405020304" pitchFamily="18" charset="0"/>
              </a:rPr>
              <a:t>年から今日まで</a:t>
            </a:r>
            <a:r>
              <a:rPr lang="ja-JP" altLang="en-US" sz="1200" kern="100" dirty="0">
                <a:solidFill>
                  <a:srgbClr val="000000"/>
                </a:solidFill>
                <a:effectLst/>
                <a:latin typeface="+mn-ea"/>
                <a:ea typeface="+mn-ea"/>
                <a:cs typeface="Times New Roman" panose="02020603050405020304" pitchFamily="18" charset="0"/>
              </a:rPr>
              <a:t>で</a:t>
            </a:r>
            <a:r>
              <a:rPr lang="ja-JP" altLang="ja-JP" sz="1200" kern="100" dirty="0">
                <a:solidFill>
                  <a:srgbClr val="000000"/>
                </a:solidFill>
                <a:effectLst/>
                <a:latin typeface="+mn-ea"/>
                <a:ea typeface="+mn-ea"/>
                <a:cs typeface="Times New Roman" panose="02020603050405020304" pitchFamily="18" charset="0"/>
              </a:rPr>
              <a:t>、７人が辞めさせられました。事件の関係者から物をもらった</a:t>
            </a:r>
            <a:r>
              <a:rPr lang="ja-JP" altLang="en-US" sz="1200" kern="100" dirty="0">
                <a:solidFill>
                  <a:srgbClr val="000000"/>
                </a:solidFill>
                <a:effectLst/>
                <a:latin typeface="+mn-ea"/>
                <a:ea typeface="+mn-ea"/>
                <a:cs typeface="Times New Roman" panose="02020603050405020304" pitchFamily="18" charset="0"/>
              </a:rPr>
              <a:t>り</a:t>
            </a:r>
            <a:r>
              <a:rPr lang="ja-JP" altLang="ja-JP" sz="1200" kern="100" dirty="0">
                <a:solidFill>
                  <a:srgbClr val="000000"/>
                </a:solidFill>
                <a:effectLst/>
                <a:latin typeface="+mn-ea"/>
                <a:ea typeface="+mn-ea"/>
                <a:cs typeface="Times New Roman" panose="02020603050405020304" pitchFamily="18" charset="0"/>
              </a:rPr>
              <a:t>飲食の接待を</a:t>
            </a:r>
            <a:r>
              <a:rPr lang="ja-JP" altLang="en-US" sz="1200" kern="100" dirty="0">
                <a:solidFill>
                  <a:srgbClr val="000000"/>
                </a:solidFill>
                <a:effectLst/>
                <a:latin typeface="+mn-ea"/>
                <a:ea typeface="+mn-ea"/>
                <a:cs typeface="Times New Roman" panose="02020603050405020304" pitchFamily="18" charset="0"/>
              </a:rPr>
              <a:t>うけたりした、</a:t>
            </a:r>
            <a:r>
              <a:rPr lang="ja-JP" altLang="ja-JP" sz="1200" kern="100" dirty="0">
                <a:solidFill>
                  <a:srgbClr val="000000"/>
                </a:solidFill>
                <a:effectLst/>
                <a:latin typeface="+mn-ea"/>
                <a:ea typeface="+mn-ea"/>
                <a:cs typeface="Times New Roman" panose="02020603050405020304" pitchFamily="18" charset="0"/>
              </a:rPr>
              <a:t>裁判官以外の</a:t>
            </a:r>
            <a:r>
              <a:rPr lang="ja-JP" altLang="en-US" sz="1200" kern="100" dirty="0">
                <a:solidFill>
                  <a:srgbClr val="000000"/>
                </a:solidFill>
                <a:effectLst/>
                <a:latin typeface="+mn-ea"/>
                <a:ea typeface="+mn-ea"/>
                <a:cs typeface="Times New Roman" panose="02020603050405020304" pitchFamily="18" charset="0"/>
              </a:rPr>
              <a:t>人</a:t>
            </a:r>
            <a:r>
              <a:rPr lang="ja-JP" altLang="ja-JP" sz="1200" kern="100" dirty="0">
                <a:solidFill>
                  <a:srgbClr val="000000"/>
                </a:solidFill>
                <a:effectLst/>
                <a:latin typeface="+mn-ea"/>
                <a:ea typeface="+mn-ea"/>
                <a:cs typeface="Times New Roman" panose="02020603050405020304" pitchFamily="18" charset="0"/>
              </a:rPr>
              <a:t>が逮捕状を出せるようにした、</a:t>
            </a:r>
            <a:r>
              <a:rPr lang="ja-JP" altLang="en-US" b="0" i="0" u="none" dirty="0">
                <a:solidFill>
                  <a:schemeClr val="accent6">
                    <a:lumMod val="75000"/>
                  </a:schemeClr>
                </a:solidFill>
                <a:effectLst/>
                <a:latin typeface="+mn-ea"/>
                <a:ea typeface="+mn-ea"/>
              </a:rPr>
              <a:t>首相への偽電話を録音して新聞記者に聞かせた、</a:t>
            </a:r>
            <a:r>
              <a:rPr lang="ja-JP" altLang="en-US" sz="1200" b="0" i="0" u="none" kern="100" dirty="0">
                <a:solidFill>
                  <a:schemeClr val="accent6">
                    <a:lumMod val="75000"/>
                  </a:schemeClr>
                </a:solidFill>
                <a:effectLst/>
                <a:latin typeface="+mn-ea"/>
                <a:ea typeface="+mn-ea"/>
                <a:cs typeface="Times New Roman" panose="02020603050405020304" pitchFamily="18" charset="0"/>
              </a:rPr>
              <a:t>ストーカーをした、盗撮など、裁判官の威信を著しく失う行為をしたからです。　　　　　　　　　　　　　</a:t>
            </a:r>
            <a:endParaRPr kumimoji="1" lang="ja-JP" altLang="en-US" u="none" dirty="0">
              <a:solidFill>
                <a:schemeClr val="accent6">
                  <a:lumMod val="75000"/>
                </a:schemeClr>
              </a:solidFill>
              <a:latin typeface="+mn-ea"/>
              <a:ea typeface="+mn-ea"/>
            </a:endParaRPr>
          </a:p>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15</a:t>
            </a:fld>
            <a:endParaRPr kumimoji="1" lang="ja-JP" altLang="en-US"/>
          </a:p>
        </p:txBody>
      </p:sp>
    </p:spTree>
    <p:extLst>
      <p:ext uri="{BB962C8B-B14F-4D97-AF65-F5344CB8AC3E}">
        <p14:creationId xmlns:p14="http://schemas.microsoft.com/office/powerpoint/2010/main" val="201523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t>参考として、アメリカの弾劾裁判制度をあげておきます。</a:t>
            </a:r>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17</a:t>
            </a:fld>
            <a:endParaRPr kumimoji="1" lang="ja-JP" altLang="en-US"/>
          </a:p>
        </p:txBody>
      </p:sp>
    </p:spTree>
    <p:extLst>
      <p:ext uri="{BB962C8B-B14F-4D97-AF65-F5344CB8AC3E}">
        <p14:creationId xmlns:p14="http://schemas.microsoft.com/office/powerpoint/2010/main" val="124804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また、同じ人が、刑事裁判と弾劾裁判で裁かれた例をあげておきますので、刑事裁判と弾劾裁判の違いを確認しておいてください。</a:t>
            </a:r>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18</a:t>
            </a:fld>
            <a:endParaRPr kumimoji="1" lang="ja-JP" altLang="en-US"/>
          </a:p>
        </p:txBody>
      </p:sp>
    </p:spTree>
    <p:extLst>
      <p:ext uri="{BB962C8B-B14F-4D97-AF65-F5344CB8AC3E}">
        <p14:creationId xmlns:p14="http://schemas.microsoft.com/office/powerpoint/2010/main" val="132398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19</a:t>
            </a:fld>
            <a:endParaRPr kumimoji="1" lang="ja-JP" altLang="en-US"/>
          </a:p>
        </p:txBody>
      </p:sp>
    </p:spTree>
    <p:extLst>
      <p:ext uri="{BB962C8B-B14F-4D97-AF65-F5344CB8AC3E}">
        <p14:creationId xmlns:p14="http://schemas.microsoft.com/office/powerpoint/2010/main" val="98303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kern="100" dirty="0">
                <a:solidFill>
                  <a:srgbClr val="000000"/>
                </a:solidFill>
                <a:effectLst/>
                <a:latin typeface="+mn-ea"/>
                <a:ea typeface="+mn-ea"/>
                <a:cs typeface="Times New Roman" panose="02020603050405020304" pitchFamily="18" charset="0"/>
              </a:rPr>
              <a:t>身分の保障</a:t>
            </a:r>
            <a:r>
              <a:rPr lang="ja-JP" altLang="ja-JP" sz="1200" kern="100" dirty="0">
                <a:effectLst/>
                <a:latin typeface="+mn-ea"/>
                <a:ea typeface="+mn-ea"/>
                <a:cs typeface="Times New Roman" panose="02020603050405020304" pitchFamily="18" charset="0"/>
              </a:rPr>
              <a:t>がある公務員、</a:t>
            </a:r>
            <a:r>
              <a:rPr lang="ja-JP" altLang="en-US" sz="1200" kern="100" dirty="0">
                <a:effectLst/>
                <a:latin typeface="+mn-ea"/>
                <a:ea typeface="+mn-ea"/>
                <a:cs typeface="Times New Roman" panose="02020603050405020304" pitchFamily="18" charset="0"/>
              </a:rPr>
              <a:t>例えば、大統領や裁判官が</a:t>
            </a:r>
            <a:r>
              <a:rPr lang="ja-JP" altLang="ja-JP" sz="1200" kern="100" dirty="0">
                <a:effectLst/>
                <a:latin typeface="+mn-ea"/>
                <a:ea typeface="+mn-ea"/>
                <a:cs typeface="Times New Roman" panose="02020603050405020304" pitchFamily="18" charset="0"/>
              </a:rPr>
              <a:t>、国民の信頼を裏切</a:t>
            </a:r>
            <a:r>
              <a:rPr lang="ja-JP" altLang="en-US" sz="1200" kern="100" dirty="0">
                <a:effectLst/>
                <a:latin typeface="+mn-ea"/>
                <a:ea typeface="+mn-ea"/>
                <a:cs typeface="Times New Roman" panose="02020603050405020304" pitchFamily="18" charset="0"/>
              </a:rPr>
              <a:t>ることをした</a:t>
            </a:r>
            <a:r>
              <a:rPr lang="ja-JP" altLang="ja-JP" sz="1200" kern="100" dirty="0">
                <a:effectLst/>
                <a:latin typeface="+mn-ea"/>
                <a:ea typeface="+mn-ea"/>
                <a:cs typeface="Times New Roman" panose="02020603050405020304" pitchFamily="18" charset="0"/>
              </a:rPr>
              <a:t>時、その公務員</a:t>
            </a:r>
            <a:r>
              <a:rPr lang="ja-JP" altLang="en-US" sz="1200" kern="100" dirty="0">
                <a:effectLst/>
                <a:latin typeface="+mn-ea"/>
                <a:ea typeface="+mn-ea"/>
                <a:cs typeface="Times New Roman" panose="02020603050405020304" pitchFamily="18" charset="0"/>
              </a:rPr>
              <a:t>の罪や不正を明らかにして、</a:t>
            </a:r>
            <a:r>
              <a:rPr lang="ja-JP" altLang="ja-JP" sz="1200" kern="100" dirty="0">
                <a:effectLst/>
                <a:latin typeface="+mn-ea"/>
                <a:ea typeface="+mn-ea"/>
                <a:cs typeface="Times New Roman" panose="02020603050405020304" pitchFamily="18" charset="0"/>
              </a:rPr>
              <a:t>辞めさせる</a:t>
            </a:r>
            <a:r>
              <a:rPr lang="ja-JP" altLang="en-US" sz="1200" kern="100" dirty="0">
                <a:effectLst/>
                <a:latin typeface="+mn-ea"/>
                <a:ea typeface="+mn-ea"/>
                <a:cs typeface="Times New Roman" panose="02020603050405020304" pitchFamily="18" charset="0"/>
              </a:rPr>
              <a:t>かどうか決める</a:t>
            </a:r>
            <a:r>
              <a:rPr lang="ja-JP" altLang="ja-JP" sz="1200" kern="100" dirty="0">
                <a:effectLst/>
                <a:latin typeface="+mn-ea"/>
                <a:ea typeface="+mn-ea"/>
                <a:cs typeface="Times New Roman" panose="02020603050405020304" pitchFamily="18" charset="0"/>
              </a:rPr>
              <a:t>制度のことを「弾劾制度」といいます。</a:t>
            </a:r>
            <a:r>
              <a:rPr lang="ja-JP" altLang="en-US" sz="1200" kern="100" dirty="0">
                <a:effectLst/>
                <a:latin typeface="+mn-ea"/>
                <a:ea typeface="+mn-ea"/>
                <a:cs typeface="Times New Roman" panose="02020603050405020304" pitchFamily="18" charset="0"/>
              </a:rPr>
              <a:t>国によって、大統領、裁判官など裁く対象が違います。</a:t>
            </a:r>
            <a:endParaRPr lang="ja-JP" altLang="ja-JP" sz="1200" kern="100" dirty="0">
              <a:effectLst/>
              <a:latin typeface="+mn-ea"/>
              <a:ea typeface="+mn-ea"/>
              <a:cs typeface="Times New Roman" panose="02020603050405020304" pitchFamily="18" charset="0"/>
            </a:endParaRPr>
          </a:p>
          <a:p>
            <a:pPr algn="just"/>
            <a:endParaRPr lang="ja-JP" altLang="ja-JP" sz="1200" kern="100" dirty="0">
              <a:effectLst/>
              <a:latin typeface="+mj-ea"/>
              <a:ea typeface="+mj-ea"/>
              <a:cs typeface="Times New Roman" panose="02020603050405020304" pitchFamily="18" charset="0"/>
            </a:endParaRPr>
          </a:p>
          <a:p>
            <a:pPr algn="just"/>
            <a:r>
              <a:rPr lang="ja-JP" altLang="ja-JP" sz="1200" kern="100" dirty="0">
                <a:solidFill>
                  <a:srgbClr val="000000"/>
                </a:solidFill>
                <a:effectLst/>
                <a:latin typeface="+mj-ea"/>
                <a:ea typeface="+mj-ea"/>
                <a:cs typeface="Times New Roman" panose="02020603050405020304" pitchFamily="18" charset="0"/>
              </a:rPr>
              <a:t>　</a:t>
            </a:r>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3</a:t>
            </a:fld>
            <a:endParaRPr kumimoji="1" lang="ja-JP" altLang="en-US"/>
          </a:p>
        </p:txBody>
      </p:sp>
    </p:spTree>
    <p:extLst>
      <p:ext uri="{BB962C8B-B14F-4D97-AF65-F5344CB8AC3E}">
        <p14:creationId xmlns:p14="http://schemas.microsoft.com/office/powerpoint/2010/main" val="363331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では、日本の弾劾裁判所は誰を</a:t>
            </a:r>
            <a:r>
              <a:rPr lang="ja-JP" altLang="en-US" dirty="0"/>
              <a:t>辞めさせることができるのでしょうか</a:t>
            </a:r>
            <a:r>
              <a:rPr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4</a:t>
            </a:fld>
            <a:endParaRPr kumimoji="1" lang="ja-JP" altLang="en-US"/>
          </a:p>
        </p:txBody>
      </p:sp>
    </p:spTree>
    <p:extLst>
      <p:ext uri="{BB962C8B-B14F-4D97-AF65-F5344CB8AC3E}">
        <p14:creationId xmlns:p14="http://schemas.microsoft.com/office/powerpoint/2010/main" val="417190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53535"/>
                </a:solidFill>
                <a:effectLst/>
                <a:latin typeface="ヒラギノ丸ゴ Pro W4"/>
              </a:rPr>
              <a:t>裁判官には、公正な裁判を行い、国民の権利を守るという大切な役目があります。</a:t>
            </a:r>
            <a:endParaRPr lang="en-US" altLang="ja-JP" b="0" i="0" dirty="0">
              <a:solidFill>
                <a:srgbClr val="353535"/>
              </a:solidFill>
              <a:effectLst/>
              <a:latin typeface="ヒラギノ丸ゴ Pro W4"/>
            </a:endParaRPr>
          </a:p>
          <a:p>
            <a:r>
              <a:rPr lang="ja-JP" altLang="en-US" b="0" i="0" dirty="0">
                <a:solidFill>
                  <a:srgbClr val="353535"/>
                </a:solidFill>
                <a:effectLst/>
                <a:latin typeface="ヒラギノ丸ゴ Pro W4"/>
              </a:rPr>
              <a:t>その裁判官が、政治家や大企業などから圧力をかけられて、公正な裁判ができなくなるようなことがあってはいけません。</a:t>
            </a:r>
            <a:endParaRPr lang="en-US" altLang="ja-JP" b="0" i="0" dirty="0">
              <a:solidFill>
                <a:srgbClr val="353535"/>
              </a:solidFill>
              <a:effectLst/>
              <a:latin typeface="ヒラギノ丸ゴ Pro W4"/>
            </a:endParaRPr>
          </a:p>
          <a:p>
            <a:r>
              <a:rPr lang="ja-JP" altLang="en-US" b="0" i="0" dirty="0">
                <a:solidFill>
                  <a:srgbClr val="353535"/>
                </a:solidFill>
                <a:effectLst/>
                <a:latin typeface="ヒラギノ丸ゴ Pro W4"/>
              </a:rPr>
              <a:t>ですので、憲法で身分を保障して、</a:t>
            </a:r>
            <a:r>
              <a:rPr lang="ja-JP" altLang="en-US" sz="1200" b="0" i="0" dirty="0">
                <a:solidFill>
                  <a:srgbClr val="353535"/>
                </a:solidFill>
                <a:effectLst/>
                <a:latin typeface="ヒラギノ丸ゴ Pro W4"/>
              </a:rPr>
              <a:t>簡単に辞めさせられないようにして、</a:t>
            </a:r>
            <a:r>
              <a:rPr lang="ja-JP" altLang="en-US" b="0" i="0" dirty="0">
                <a:solidFill>
                  <a:srgbClr val="353535"/>
                </a:solidFill>
                <a:effectLst/>
                <a:latin typeface="ヒラギノ丸ゴ Pro W4"/>
              </a:rPr>
              <a:t>裁判官の独立を守っているのです。</a:t>
            </a:r>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5</a:t>
            </a:fld>
            <a:endParaRPr kumimoji="1" lang="ja-JP" altLang="en-US"/>
          </a:p>
        </p:txBody>
      </p:sp>
    </p:spTree>
    <p:extLst>
      <p:ext uri="{BB962C8B-B14F-4D97-AF65-F5344CB8AC3E}">
        <p14:creationId xmlns:p14="http://schemas.microsoft.com/office/powerpoint/2010/main" val="413432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n-ea"/>
                <a:ea typeface="+mn-ea"/>
              </a:rPr>
              <a:t>しかし、もし、裁判官としてふさわしくない行為をしたり、裁判官の威信を失う行為をした場合、辞めさせるかどうかを判断する必要があります。その判断をするのが、裁判官弾劾裁判所です。</a:t>
            </a:r>
            <a:r>
              <a:rPr lang="ja-JP" altLang="en-US" b="0" i="0" dirty="0">
                <a:effectLst/>
                <a:latin typeface="+mn-ea"/>
                <a:ea typeface="+mn-ea"/>
              </a:rPr>
              <a:t>そして、弾劾裁判で裁判官をやめさせることを「罷免（ひめん）」といいます。</a:t>
            </a:r>
            <a:r>
              <a:rPr lang="ja-JP" altLang="ja-JP" sz="1200" kern="100" dirty="0">
                <a:solidFill>
                  <a:srgbClr val="000000"/>
                </a:solidFill>
                <a:effectLst/>
                <a:latin typeface="+mn-ea"/>
                <a:ea typeface="+mn-ea"/>
                <a:cs typeface="Times New Roman" panose="02020603050405020304" pitchFamily="18" charset="0"/>
              </a:rPr>
              <a:t>　</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6</a:t>
            </a:fld>
            <a:endParaRPr kumimoji="1" lang="ja-JP" altLang="en-US"/>
          </a:p>
        </p:txBody>
      </p:sp>
    </p:spTree>
    <p:extLst>
      <p:ext uri="{BB962C8B-B14F-4D97-AF65-F5344CB8AC3E}">
        <p14:creationId xmlns:p14="http://schemas.microsoft.com/office/powerpoint/2010/main" val="372073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7</a:t>
            </a:fld>
            <a:endParaRPr kumimoji="1" lang="ja-JP" altLang="en-US"/>
          </a:p>
        </p:txBody>
      </p:sp>
    </p:spTree>
    <p:extLst>
      <p:ext uri="{BB962C8B-B14F-4D97-AF65-F5344CB8AC3E}">
        <p14:creationId xmlns:p14="http://schemas.microsoft.com/office/powerpoint/2010/main" val="293527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rgbClr val="353535"/>
                </a:solidFill>
                <a:effectLst/>
                <a:latin typeface="+mn-ea"/>
                <a:ea typeface="+mn-ea"/>
                <a:cs typeface="Times New Roman" panose="02020603050405020304" pitchFamily="18" charset="0"/>
              </a:rPr>
              <a:t>ですが</a:t>
            </a:r>
            <a:r>
              <a:rPr lang="ja-JP" altLang="ja-JP" sz="1200" kern="100" dirty="0">
                <a:solidFill>
                  <a:srgbClr val="353535"/>
                </a:solidFill>
                <a:effectLst/>
                <a:latin typeface="+mn-ea"/>
                <a:ea typeface="+mn-ea"/>
                <a:cs typeface="Times New Roman" panose="02020603050405020304" pitchFamily="18" charset="0"/>
              </a:rPr>
              <a:t>、</a:t>
            </a:r>
            <a:r>
              <a:rPr lang="ja-JP" altLang="en-US" sz="1200" kern="100" dirty="0">
                <a:solidFill>
                  <a:srgbClr val="353535"/>
                </a:solidFill>
                <a:effectLst/>
                <a:latin typeface="+mn-ea"/>
                <a:ea typeface="+mn-ea"/>
                <a:cs typeface="Times New Roman" panose="02020603050405020304" pitchFamily="18" charset="0"/>
              </a:rPr>
              <a:t>裁判官を罷免するかどうか</a:t>
            </a:r>
            <a:r>
              <a:rPr lang="ja-JP" altLang="ja-JP" sz="1200" kern="100" dirty="0">
                <a:solidFill>
                  <a:srgbClr val="353535"/>
                </a:solidFill>
                <a:effectLst/>
                <a:latin typeface="+mn-ea"/>
                <a:ea typeface="+mn-ea"/>
                <a:cs typeface="Times New Roman" panose="02020603050405020304" pitchFamily="18" charset="0"/>
              </a:rPr>
              <a:t>を決めるのは</a:t>
            </a:r>
            <a:r>
              <a:rPr lang="ja-JP" altLang="en-US" sz="1200" kern="100" dirty="0">
                <a:solidFill>
                  <a:srgbClr val="353535"/>
                </a:solidFill>
                <a:effectLst/>
                <a:latin typeface="+mn-ea"/>
                <a:ea typeface="+mn-ea"/>
                <a:cs typeface="Times New Roman" panose="02020603050405020304" pitchFamily="18" charset="0"/>
              </a:rPr>
              <a:t>国会そのもの</a:t>
            </a:r>
            <a:r>
              <a:rPr lang="ja-JP" altLang="ja-JP" sz="1200" kern="100" dirty="0">
                <a:solidFill>
                  <a:srgbClr val="353535"/>
                </a:solidFill>
                <a:effectLst/>
                <a:latin typeface="+mn-ea"/>
                <a:ea typeface="+mn-ea"/>
                <a:cs typeface="Times New Roman" panose="02020603050405020304" pitchFamily="18" charset="0"/>
              </a:rPr>
              <a:t>では</a:t>
            </a:r>
            <a:r>
              <a:rPr lang="ja-JP" altLang="en-US" sz="1200" kern="100" dirty="0">
                <a:solidFill>
                  <a:srgbClr val="353535"/>
                </a:solidFill>
                <a:effectLst/>
                <a:latin typeface="+mn-ea"/>
                <a:ea typeface="+mn-ea"/>
                <a:cs typeface="Times New Roman" panose="02020603050405020304" pitchFamily="18" charset="0"/>
              </a:rPr>
              <a:t>ありません。国会が設置した、</a:t>
            </a:r>
            <a:r>
              <a:rPr lang="ja-JP" altLang="ja-JP" sz="1200" kern="100" dirty="0">
                <a:solidFill>
                  <a:srgbClr val="353535"/>
                </a:solidFill>
                <a:effectLst/>
                <a:latin typeface="+mn-ea"/>
                <a:ea typeface="+mn-ea"/>
                <a:cs typeface="Times New Roman" panose="02020603050405020304" pitchFamily="18" charset="0"/>
              </a:rPr>
              <a:t>独立</a:t>
            </a:r>
            <a:r>
              <a:rPr lang="ja-JP" altLang="en-US" sz="1200" kern="100" dirty="0">
                <a:solidFill>
                  <a:srgbClr val="353535"/>
                </a:solidFill>
                <a:effectLst/>
                <a:latin typeface="+mn-ea"/>
                <a:ea typeface="+mn-ea"/>
                <a:cs typeface="Times New Roman" panose="02020603050405020304" pitchFamily="18" charset="0"/>
              </a:rPr>
              <a:t>した</a:t>
            </a:r>
            <a:r>
              <a:rPr lang="ja-JP" altLang="ja-JP" sz="1200" kern="100" dirty="0">
                <a:solidFill>
                  <a:srgbClr val="353535"/>
                </a:solidFill>
                <a:effectLst/>
                <a:latin typeface="+mn-ea"/>
                <a:ea typeface="+mn-ea"/>
                <a:cs typeface="Times New Roman" panose="02020603050405020304" pitchFamily="18" charset="0"/>
              </a:rPr>
              <a:t>機関</a:t>
            </a:r>
            <a:r>
              <a:rPr lang="en-US" altLang="ja-JP" sz="1200" kern="100" dirty="0">
                <a:solidFill>
                  <a:srgbClr val="353535"/>
                </a:solidFill>
                <a:effectLst/>
                <a:latin typeface="+mn-ea"/>
                <a:ea typeface="+mn-ea"/>
                <a:cs typeface="Times New Roman" panose="02020603050405020304" pitchFamily="18" charset="0"/>
              </a:rPr>
              <a:t>⃣</a:t>
            </a:r>
            <a:r>
              <a:rPr lang="ja-JP" altLang="en-US" sz="1200" kern="100" dirty="0">
                <a:solidFill>
                  <a:srgbClr val="353535"/>
                </a:solidFill>
                <a:effectLst/>
                <a:latin typeface="+mn-ea"/>
                <a:ea typeface="+mn-ea"/>
                <a:cs typeface="Times New Roman" panose="02020603050405020304" pitchFamily="18" charset="0"/>
              </a:rPr>
              <a:t>訴追委員会と、</a:t>
            </a:r>
            <a:r>
              <a:rPr lang="ja-JP" altLang="ja-JP" sz="1200" kern="100" dirty="0">
                <a:solidFill>
                  <a:srgbClr val="353535"/>
                </a:solidFill>
                <a:effectLst/>
                <a:latin typeface="+mn-ea"/>
                <a:ea typeface="+mn-ea"/>
                <a:cs typeface="Times New Roman" panose="02020603050405020304" pitchFamily="18" charset="0"/>
              </a:rPr>
              <a:t>弾劾裁判所</a:t>
            </a:r>
            <a:r>
              <a:rPr lang="ja-JP" altLang="en-US" sz="1200" kern="100" dirty="0">
                <a:solidFill>
                  <a:srgbClr val="353535"/>
                </a:solidFill>
                <a:effectLst/>
                <a:latin typeface="+mn-ea"/>
                <a:ea typeface="+mn-ea"/>
                <a:cs typeface="Times New Roman" panose="02020603050405020304" pitchFamily="18" charset="0"/>
              </a:rPr>
              <a:t>です</a:t>
            </a:r>
            <a:r>
              <a:rPr lang="ja-JP" altLang="ja-JP" sz="1200" kern="100" dirty="0">
                <a:solidFill>
                  <a:srgbClr val="353535"/>
                </a:solidFill>
                <a:effectLst/>
                <a:latin typeface="+mn-ea"/>
                <a:ea typeface="+mn-ea"/>
                <a:cs typeface="Times New Roman" panose="02020603050405020304" pitchFamily="18" charset="0"/>
              </a:rPr>
              <a:t>。</a:t>
            </a:r>
            <a:r>
              <a:rPr lang="ja-JP" altLang="en-US" b="0" i="0" dirty="0">
                <a:solidFill>
                  <a:srgbClr val="FFFFFF"/>
                </a:solidFill>
                <a:effectLst/>
                <a:latin typeface="+mn-ea"/>
                <a:ea typeface="+mn-ea"/>
              </a:rPr>
              <a:t>そして、国民が、直接、弾劾裁判所に裁判官を辞めさせるよう訴えることはできません。裁判官を辞めさせたいと考えた人は、まず、訴追委員会に対して訴追の請求します。つまり、その裁判官を弾劾裁判にかけてくださいとお願いをするのです。訴追委員会は、調べて、訴追するかどうか決めます。訴追委員会が訴追したら、弾劾裁判が開かれるのです。そして、弾劾裁判所が裁判官を罷免するかどうかが判断するのです。</a:t>
            </a:r>
            <a:br>
              <a:rPr lang="ja-JP" altLang="en-US" b="0" i="0" dirty="0">
                <a:solidFill>
                  <a:srgbClr val="FFFFFF"/>
                </a:solidFill>
                <a:effectLst/>
                <a:latin typeface="+mn-ea"/>
                <a:ea typeface="+mn-ea"/>
              </a:rPr>
            </a:br>
            <a:br>
              <a:rPr lang="ja-JP" altLang="en-US" b="0" i="0" dirty="0">
                <a:solidFill>
                  <a:srgbClr val="FFFFFF"/>
                </a:solidFill>
                <a:effectLst/>
                <a:latin typeface="ヒラギノ丸ゴ Pro W4"/>
              </a:rPr>
            </a:br>
            <a:br>
              <a:rPr lang="ja-JP" altLang="en-US" b="0" i="0" dirty="0">
                <a:solidFill>
                  <a:srgbClr val="FFFFFF"/>
                </a:solidFill>
                <a:effectLst/>
                <a:latin typeface="ヒラギノ丸ゴ Pro W4"/>
              </a:rPr>
            </a:br>
            <a:br>
              <a:rPr lang="ja-JP" altLang="en-US" b="0" i="0" dirty="0">
                <a:solidFill>
                  <a:srgbClr val="FFFFFF"/>
                </a:solidFill>
                <a:effectLst/>
                <a:latin typeface="ヒラギノ丸ゴ Pro W4"/>
              </a:rPr>
            </a:br>
            <a:r>
              <a:rPr lang="ja-JP" altLang="en-US" b="0" i="0" dirty="0">
                <a:solidFill>
                  <a:srgbClr val="FFFFFF"/>
                </a:solidFill>
                <a:effectLst/>
                <a:latin typeface="ヒラギノ丸ゴ Pro W4"/>
              </a:rPr>
              <a:t>　</a:t>
            </a:r>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8</a:t>
            </a:fld>
            <a:endParaRPr kumimoji="1" lang="ja-JP" altLang="en-US"/>
          </a:p>
        </p:txBody>
      </p:sp>
    </p:spTree>
    <p:extLst>
      <p:ext uri="{BB962C8B-B14F-4D97-AF65-F5344CB8AC3E}">
        <p14:creationId xmlns:p14="http://schemas.microsoft.com/office/powerpoint/2010/main" val="238515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9</a:t>
            </a:fld>
            <a:endParaRPr kumimoji="1" lang="ja-JP" altLang="en-US"/>
          </a:p>
        </p:txBody>
      </p:sp>
    </p:spTree>
    <p:extLst>
      <p:ext uri="{BB962C8B-B14F-4D97-AF65-F5344CB8AC3E}">
        <p14:creationId xmlns:p14="http://schemas.microsoft.com/office/powerpoint/2010/main" val="113340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国会議事堂の近くにある、参議院第二別館という建物の南棟９階にあります。</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2CF769B-9416-4A09-9538-7EFBD24DBF3E}" type="slidenum">
              <a:rPr kumimoji="1" lang="ja-JP" altLang="en-US" smtClean="0"/>
              <a:t>10</a:t>
            </a:fld>
            <a:endParaRPr kumimoji="1" lang="ja-JP" altLang="en-US"/>
          </a:p>
        </p:txBody>
      </p:sp>
    </p:spTree>
    <p:extLst>
      <p:ext uri="{BB962C8B-B14F-4D97-AF65-F5344CB8AC3E}">
        <p14:creationId xmlns:p14="http://schemas.microsoft.com/office/powerpoint/2010/main" val="423231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0C2AD-1D01-8823-BA5F-76414E3812F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6EE2214-BD35-E707-F1C7-CF338C015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1A50A02-9644-165A-C59D-CB6641A0CB69}"/>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5" name="フッター プレースホルダー 4">
            <a:extLst>
              <a:ext uri="{FF2B5EF4-FFF2-40B4-BE49-F238E27FC236}">
                <a16:creationId xmlns:a16="http://schemas.microsoft.com/office/drawing/2014/main" id="{8B928E79-6838-4199-6978-5B535C59EB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DB587C-35C8-04FD-6929-919D5FEFCA42}"/>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16270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83880-4B4D-8230-D487-EF97953D03A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CC8ADC-4601-56FF-E85F-AAFC94070B8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5CF68B-F907-9452-3843-6C72D73E3F09}"/>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5" name="フッター プレースホルダー 4">
            <a:extLst>
              <a:ext uri="{FF2B5EF4-FFF2-40B4-BE49-F238E27FC236}">
                <a16:creationId xmlns:a16="http://schemas.microsoft.com/office/drawing/2014/main" id="{498D2971-9A2B-7671-BF65-FF53D02B3D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2ADFAA-5FAE-E8DF-8B3F-655372269727}"/>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411206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0D4A98F-513A-0853-2F61-7BA065007F3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64C10C-1B6D-F579-11AA-211048F74F1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A48D4A-52F5-B1BA-4C63-57955134B3A3}"/>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5" name="フッター プレースホルダー 4">
            <a:extLst>
              <a:ext uri="{FF2B5EF4-FFF2-40B4-BE49-F238E27FC236}">
                <a16:creationId xmlns:a16="http://schemas.microsoft.com/office/drawing/2014/main" id="{9DFD854D-17F4-EA1B-4602-33E80F1C83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987A34-D162-CBC9-7843-811463B9E39F}"/>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23774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68086-8C13-499E-DBEA-B86C109158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D84CE8-65A0-2338-4EC8-FA903569EEC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58788D-44BC-4D51-763A-B4F8B7C59661}"/>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5" name="フッター プレースホルダー 4">
            <a:extLst>
              <a:ext uri="{FF2B5EF4-FFF2-40B4-BE49-F238E27FC236}">
                <a16:creationId xmlns:a16="http://schemas.microsoft.com/office/drawing/2014/main" id="{5743A9EE-0249-E3D2-B93E-FC54461514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EBF461-1C6D-E90C-ED5F-528EB853935C}"/>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316675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82A4E-3C43-4514-A6BF-75483316081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8160DB-7C2F-4695-4EA8-D387957A86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8D4387-5A32-7E4C-1AAD-8D12793A5581}"/>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5" name="フッター プレースホルダー 4">
            <a:extLst>
              <a:ext uri="{FF2B5EF4-FFF2-40B4-BE49-F238E27FC236}">
                <a16:creationId xmlns:a16="http://schemas.microsoft.com/office/drawing/2014/main" id="{40ACB41A-C86B-3A36-CE0E-6F0DDD29F0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FF7EB8-E14F-9DB7-2308-B818667BF20F}"/>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204420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851AEF-AB8F-D3C4-BB06-2ED16C145E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7E11BF-F416-4DA9-C001-77D2698C350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16A863-A162-3F5F-F386-A1A823AC798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069C169-753A-8174-DDF8-5795BE943ACF}"/>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6" name="フッター プレースホルダー 5">
            <a:extLst>
              <a:ext uri="{FF2B5EF4-FFF2-40B4-BE49-F238E27FC236}">
                <a16:creationId xmlns:a16="http://schemas.microsoft.com/office/drawing/2014/main" id="{69A036C4-018B-0B95-49E4-0413FB7A08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39F22F-7206-7D66-4E4A-D32B9B326DB5}"/>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137945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E7314-7075-F320-828C-9A9F9144BC8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F08859-3B09-C0AA-E139-6802776EA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A506EBD-1DD3-6005-D236-1B6F5CE3DB5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B76678E-E93E-407B-3A06-CBB5C674D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E57F490-9530-664F-EBAC-FCD1B9EE63D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19A362E-9046-14B7-CF1A-B9312978BA78}"/>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8" name="フッター プレースホルダー 7">
            <a:extLst>
              <a:ext uri="{FF2B5EF4-FFF2-40B4-BE49-F238E27FC236}">
                <a16:creationId xmlns:a16="http://schemas.microsoft.com/office/drawing/2014/main" id="{166F6566-E98B-1F74-0FAF-E22071F9B9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EA23269-F0EB-4B68-5C97-6FED76345358}"/>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30048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88357-D8E9-F6AA-7EEE-F43C50C071F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EB8DF2-E732-095E-972A-6E7D2FB1954C}"/>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4" name="フッター プレースホルダー 3">
            <a:extLst>
              <a:ext uri="{FF2B5EF4-FFF2-40B4-BE49-F238E27FC236}">
                <a16:creationId xmlns:a16="http://schemas.microsoft.com/office/drawing/2014/main" id="{7FAAC767-4E7F-E0B8-0948-6F1A09FC596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79E6A1-1BCF-74F7-FE52-782C1E1526A9}"/>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302460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8E40C6-42BB-B3FA-D8BE-2ADE82860AD1}"/>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3" name="フッター プレースホルダー 2">
            <a:extLst>
              <a:ext uri="{FF2B5EF4-FFF2-40B4-BE49-F238E27FC236}">
                <a16:creationId xmlns:a16="http://schemas.microsoft.com/office/drawing/2014/main" id="{C07E9831-6A05-E7FD-5ADA-F34C0ECAB7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302FD99-4A7B-8B1F-8FC0-09CBDEC248A5}"/>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347050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CCD23-751F-7C33-4971-F90B81599CB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8DB603-1F26-BF43-E24D-E08C92242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891365-346E-B5A9-906B-62BD18D5E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27CBF-1205-64FB-5656-E40E0DD627E2}"/>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6" name="フッター プレースホルダー 5">
            <a:extLst>
              <a:ext uri="{FF2B5EF4-FFF2-40B4-BE49-F238E27FC236}">
                <a16:creationId xmlns:a16="http://schemas.microsoft.com/office/drawing/2014/main" id="{48AEA57D-400D-0480-129E-1904E4F4B4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3D3090-0B22-69A1-C049-47BD037D1933}"/>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64854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A2403-4F05-AA55-3992-536F789BF11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F6A432E-C0CB-EC69-0D77-DF058467D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E008B59-25F2-0579-2865-5BBE8814F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5CAC1D-62F8-4DE1-7A03-DD51A2C50D8A}"/>
              </a:ext>
            </a:extLst>
          </p:cNvPr>
          <p:cNvSpPr>
            <a:spLocks noGrp="1"/>
          </p:cNvSpPr>
          <p:nvPr>
            <p:ph type="dt" sz="half" idx="10"/>
          </p:nvPr>
        </p:nvSpPr>
        <p:spPr/>
        <p:txBody>
          <a:bodyPr/>
          <a:lstStyle/>
          <a:p>
            <a:fld id="{7DF0A040-1FAA-4480-9ACD-79DDDF771B0C}" type="datetimeFigureOut">
              <a:rPr kumimoji="1" lang="ja-JP" altLang="en-US" smtClean="0"/>
              <a:t>2022/9/21</a:t>
            </a:fld>
            <a:endParaRPr kumimoji="1" lang="ja-JP" altLang="en-US"/>
          </a:p>
        </p:txBody>
      </p:sp>
      <p:sp>
        <p:nvSpPr>
          <p:cNvPr id="6" name="フッター プレースホルダー 5">
            <a:extLst>
              <a:ext uri="{FF2B5EF4-FFF2-40B4-BE49-F238E27FC236}">
                <a16:creationId xmlns:a16="http://schemas.microsoft.com/office/drawing/2014/main" id="{1C313558-819E-0F24-5730-ADCF478DC1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449666-98B9-C661-0530-B73BE5A90C14}"/>
              </a:ext>
            </a:extLst>
          </p:cNvPr>
          <p:cNvSpPr>
            <a:spLocks noGrp="1"/>
          </p:cNvSpPr>
          <p:nvPr>
            <p:ph type="sldNum" sz="quarter" idx="12"/>
          </p:nvPr>
        </p:nvSpPr>
        <p:spPr/>
        <p:txBody>
          <a:body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361746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60EBDB-34DC-3960-0287-C34ADF7F9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C2763-5D70-31CE-09CA-6F95A40C2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6B531A-86F5-926C-1343-612C5AF2D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0A040-1FAA-4480-9ACD-79DDDF771B0C}" type="datetimeFigureOut">
              <a:rPr kumimoji="1" lang="ja-JP" altLang="en-US" smtClean="0"/>
              <a:t>2022/9/21</a:t>
            </a:fld>
            <a:endParaRPr kumimoji="1" lang="ja-JP" altLang="en-US"/>
          </a:p>
        </p:txBody>
      </p:sp>
      <p:sp>
        <p:nvSpPr>
          <p:cNvPr id="5" name="フッター プレースホルダー 4">
            <a:extLst>
              <a:ext uri="{FF2B5EF4-FFF2-40B4-BE49-F238E27FC236}">
                <a16:creationId xmlns:a16="http://schemas.microsoft.com/office/drawing/2014/main" id="{98054E79-C2BB-F00A-980D-979E3B012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DF2549B-9BC8-495B-B5D4-93A463290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FE39F-A1B4-4577-BE89-FA164A22DF67}" type="slidenum">
              <a:rPr kumimoji="1" lang="ja-JP" altLang="en-US" smtClean="0"/>
              <a:t>‹#›</a:t>
            </a:fld>
            <a:endParaRPr kumimoji="1" lang="ja-JP" altLang="en-US"/>
          </a:p>
        </p:txBody>
      </p:sp>
    </p:spTree>
    <p:extLst>
      <p:ext uri="{BB962C8B-B14F-4D97-AF65-F5344CB8AC3E}">
        <p14:creationId xmlns:p14="http://schemas.microsoft.com/office/powerpoint/2010/main" val="61465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11.gi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audio" Target="../media/media12.m4a"/><Relationship Id="rId7" Type="http://schemas.openxmlformats.org/officeDocument/2006/relationships/image" Target="../media/image13.jpg"/><Relationship Id="rId12" Type="http://schemas.openxmlformats.org/officeDocument/2006/relationships/image" Target="../media/image18.png"/><Relationship Id="rId17" Type="http://schemas.openxmlformats.org/officeDocument/2006/relationships/image" Target="../media/image23.png"/><Relationship Id="rId2" Type="http://schemas.microsoft.com/office/2007/relationships/media" Target="../media/media12.m4a"/><Relationship Id="rId16" Type="http://schemas.openxmlformats.org/officeDocument/2006/relationships/image" Target="../media/image22.png"/><Relationship Id="rId20" Type="http://schemas.openxmlformats.org/officeDocument/2006/relationships/image" Target="../media/image1.png"/><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notesSlide" Target="../notesSlides/notesSlide10.xml"/><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slideLayout" Target="../slideLayouts/slideLayout2.xml"/><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7" Type="http://schemas.openxmlformats.org/officeDocument/2006/relationships/image" Target="../media/image1.png"/><Relationship Id="rId2" Type="http://schemas.microsoft.com/office/2007/relationships/media" Target="../media/media13.m4a"/><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7" Type="http://schemas.openxmlformats.org/officeDocument/2006/relationships/image" Target="../media/image1.png"/><Relationship Id="rId2" Type="http://schemas.microsoft.com/office/2007/relationships/media" Target="../media/media15.m4a"/><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17.m4a"/><Relationship Id="rId7" Type="http://schemas.openxmlformats.org/officeDocument/2006/relationships/image" Target="../media/image28.png"/><Relationship Id="rId2" Type="http://schemas.microsoft.com/office/2007/relationships/media" Target="../media/media17.m4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3.m4a"/><Relationship Id="rId7" Type="http://schemas.openxmlformats.org/officeDocument/2006/relationships/image" Target="../media/image3.pn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media6.m4a"/><Relationship Id="rId7" Type="http://schemas.openxmlformats.org/officeDocument/2006/relationships/image" Target="../media/image4.png"/><Relationship Id="rId2" Type="http://schemas.microsoft.com/office/2007/relationships/media" Target="../media/media6.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5.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8.m4a"/><Relationship Id="rId7" Type="http://schemas.openxmlformats.org/officeDocument/2006/relationships/image" Target="../media/image9.png"/><Relationship Id="rId2" Type="http://schemas.microsoft.com/office/2007/relationships/media" Target="../media/media8.m4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49327-B4A7-F92B-7E16-1D5A4277E9F3}"/>
              </a:ext>
            </a:extLst>
          </p:cNvPr>
          <p:cNvSpPr>
            <a:spLocks noGrp="1"/>
          </p:cNvSpPr>
          <p:nvPr>
            <p:ph type="ctrTitle"/>
          </p:nvPr>
        </p:nvSpPr>
        <p:spPr/>
        <p:txBody>
          <a:bodyPr anchor="ctr"/>
          <a:lstStyle/>
          <a:p>
            <a:pPr algn="dist"/>
            <a:r>
              <a:rPr kumimoji="1" lang="ja-JP" altLang="en-US" b="1" dirty="0">
                <a:effectLst>
                  <a:outerShdw blurRad="38100" dist="38100" dir="2700000" algn="tl">
                    <a:srgbClr val="000000">
                      <a:alpha val="43137"/>
                    </a:srgbClr>
                  </a:outerShdw>
                </a:effectLst>
              </a:rPr>
              <a:t>弾劾裁判所</a:t>
            </a:r>
          </a:p>
        </p:txBody>
      </p:sp>
      <p:sp>
        <p:nvSpPr>
          <p:cNvPr id="3" name="字幕 2">
            <a:extLst>
              <a:ext uri="{FF2B5EF4-FFF2-40B4-BE49-F238E27FC236}">
                <a16:creationId xmlns:a16="http://schemas.microsoft.com/office/drawing/2014/main" id="{4D6FC0C7-C31B-201C-ABBF-149E0E527D37}"/>
              </a:ext>
            </a:extLst>
          </p:cNvPr>
          <p:cNvSpPr>
            <a:spLocks noGrp="1"/>
          </p:cNvSpPr>
          <p:nvPr>
            <p:ph type="subTitle" idx="1"/>
          </p:nvPr>
        </p:nvSpPr>
        <p:spPr/>
        <p:txBody>
          <a:bodyPr/>
          <a:lstStyle/>
          <a:p>
            <a:r>
              <a:rPr lang="ja-JP" altLang="en-US" dirty="0"/>
              <a:t>クイズで弾劾裁判所のことが分かるようになります。</a:t>
            </a:r>
            <a:endParaRPr lang="en-US" altLang="ja-JP" dirty="0"/>
          </a:p>
          <a:p>
            <a:endParaRPr kumimoji="1" lang="en-US" altLang="ja-JP" dirty="0"/>
          </a:p>
          <a:p>
            <a:r>
              <a:rPr lang="ja-JP" altLang="en-US" dirty="0"/>
              <a:t>問題は全部で</a:t>
            </a:r>
            <a:r>
              <a:rPr lang="en-US" altLang="ja-JP" dirty="0"/>
              <a:t>6</a:t>
            </a:r>
            <a:r>
              <a:rPr lang="ja-JP" altLang="en-US" dirty="0"/>
              <a:t>問あります。</a:t>
            </a:r>
            <a:endParaRPr kumimoji="1" lang="ja-JP" altLang="en-US" dirty="0"/>
          </a:p>
        </p:txBody>
      </p:sp>
      <p:sp>
        <p:nvSpPr>
          <p:cNvPr id="7" name="テキスト ボックス 6">
            <a:extLst>
              <a:ext uri="{FF2B5EF4-FFF2-40B4-BE49-F238E27FC236}">
                <a16:creationId xmlns:a16="http://schemas.microsoft.com/office/drawing/2014/main" id="{5C284D83-2AB1-3A65-AA3D-78E65C2C6C4F}"/>
              </a:ext>
            </a:extLst>
          </p:cNvPr>
          <p:cNvSpPr txBox="1"/>
          <p:nvPr/>
        </p:nvSpPr>
        <p:spPr>
          <a:xfrm>
            <a:off x="575733" y="6011333"/>
            <a:ext cx="6215163" cy="369332"/>
          </a:xfrm>
          <a:prstGeom prst="rect">
            <a:avLst/>
          </a:prstGeom>
          <a:noFill/>
        </p:spPr>
        <p:txBody>
          <a:bodyPr wrap="none" rtlCol="0">
            <a:spAutoFit/>
          </a:bodyPr>
          <a:lstStyle/>
          <a:p>
            <a:r>
              <a:rPr kumimoji="1" lang="ja-JP" altLang="en-US" dirty="0"/>
              <a:t>弾劾裁判所：だんがいさいばんしょ：</a:t>
            </a:r>
            <a:r>
              <a:rPr lang="en-US" altLang="ja-JP" dirty="0"/>
              <a:t>i</a:t>
            </a:r>
            <a:r>
              <a:rPr kumimoji="1" lang="en-US" altLang="ja-JP" dirty="0"/>
              <a:t>mpeachment </a:t>
            </a:r>
            <a:r>
              <a:rPr lang="en-US" altLang="ja-JP" dirty="0"/>
              <a:t>c</a:t>
            </a:r>
            <a:r>
              <a:rPr kumimoji="1" lang="en-US" altLang="ja-JP" dirty="0"/>
              <a:t>ourt</a:t>
            </a:r>
            <a:endParaRPr kumimoji="1" lang="ja-JP" altLang="en-US" dirty="0"/>
          </a:p>
        </p:txBody>
      </p:sp>
      <p:pic>
        <p:nvPicPr>
          <p:cNvPr id="4" name="オーディオ 3">
            <a:hlinkClick r:id="" action="ppaction://media"/>
            <a:extLst>
              <a:ext uri="{FF2B5EF4-FFF2-40B4-BE49-F238E27FC236}">
                <a16:creationId xmlns:a16="http://schemas.microsoft.com/office/drawing/2014/main" id="{8460709C-F031-5F70-B325-F309D42FBF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48110597"/>
      </p:ext>
    </p:extLst>
  </p:cSld>
  <p:clrMapOvr>
    <a:masterClrMapping/>
  </p:clrMapOvr>
  <mc:AlternateContent xmlns:mc="http://schemas.openxmlformats.org/markup-compatibility/2006" xmlns:p14="http://schemas.microsoft.com/office/powerpoint/2010/main">
    <mc:Choice Requires="p14">
      <p:transition spd="slow" p14:dur="2000" advTm="6781"/>
    </mc:Choice>
    <mc:Fallback xmlns="">
      <p:transition spd="slow" advTm="6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lstStyle/>
          <a:p>
            <a:r>
              <a:rPr kumimoji="1" lang="ja-JP" altLang="en-US" dirty="0"/>
              <a:t>答　③参議院第二別館</a:t>
            </a:r>
          </a:p>
        </p:txBody>
      </p:sp>
      <p:sp>
        <p:nvSpPr>
          <p:cNvPr id="7" name="テキスト ボックス 6">
            <a:extLst>
              <a:ext uri="{FF2B5EF4-FFF2-40B4-BE49-F238E27FC236}">
                <a16:creationId xmlns:a16="http://schemas.microsoft.com/office/drawing/2014/main" id="{3C019263-8FCC-8553-E0EF-3B01A9A5FE6C}"/>
              </a:ext>
            </a:extLst>
          </p:cNvPr>
          <p:cNvSpPr txBox="1"/>
          <p:nvPr/>
        </p:nvSpPr>
        <p:spPr>
          <a:xfrm>
            <a:off x="2929468" y="6045200"/>
            <a:ext cx="11430000" cy="369332"/>
          </a:xfrm>
          <a:prstGeom prst="rect">
            <a:avLst/>
          </a:prstGeom>
          <a:noFill/>
        </p:spPr>
        <p:txBody>
          <a:bodyPr wrap="square" rtlCol="0">
            <a:spAutoFit/>
          </a:bodyPr>
          <a:lstStyle/>
          <a:p>
            <a:r>
              <a:rPr kumimoji="1" lang="en-US" altLang="ja-JP" dirty="0"/>
              <a:t>https://www.shugiin.go.jp/internet/itdb_annai.nsf/html/statics/kokkaimap.htm</a:t>
            </a:r>
            <a:endParaRPr kumimoji="1" lang="ja-JP" altLang="en-US" dirty="0"/>
          </a:p>
        </p:txBody>
      </p:sp>
      <p:sp>
        <p:nvSpPr>
          <p:cNvPr id="3" name="コンテンツ プレースホルダー 2">
            <a:extLst>
              <a:ext uri="{FF2B5EF4-FFF2-40B4-BE49-F238E27FC236}">
                <a16:creationId xmlns:a16="http://schemas.microsoft.com/office/drawing/2014/main" id="{07334887-AE2B-9C67-DD4B-853730337BE6}"/>
              </a:ext>
            </a:extLst>
          </p:cNvPr>
          <p:cNvSpPr>
            <a:spLocks noGrp="1"/>
          </p:cNvSpPr>
          <p:nvPr>
            <p:ph idx="1"/>
          </p:nvPr>
        </p:nvSpPr>
        <p:spPr/>
        <p:txBody>
          <a:bodyPr/>
          <a:lstStyle/>
          <a:p>
            <a:endParaRPr kumimoji="1" lang="ja-JP" altLang="en-US" dirty="0"/>
          </a:p>
        </p:txBody>
      </p:sp>
      <p:pic>
        <p:nvPicPr>
          <p:cNvPr id="8" name="図 7" descr="国会周辺図">
            <a:extLst>
              <a:ext uri="{FF2B5EF4-FFF2-40B4-BE49-F238E27FC236}">
                <a16:creationId xmlns:a16="http://schemas.microsoft.com/office/drawing/2014/main" id="{E268C07C-55FB-B7C3-47F2-52D5E36C35E7}"/>
              </a:ext>
            </a:extLst>
          </p:cNvPr>
          <p:cNvPicPr>
            <a:picLocks noChangeAspect="1"/>
          </p:cNvPicPr>
          <p:nvPr/>
        </p:nvPicPr>
        <p:blipFill rotWithShape="1">
          <a:blip r:embed="rId5">
            <a:extLst>
              <a:ext uri="{28A0092B-C50C-407E-A947-70E740481C1C}">
                <a14:useLocalDpi xmlns:a14="http://schemas.microsoft.com/office/drawing/2010/main" val="0"/>
              </a:ext>
            </a:extLst>
          </a:blip>
          <a:srcRect t="13113" r="168"/>
          <a:stretch/>
        </p:blipFill>
        <p:spPr bwMode="auto">
          <a:xfrm>
            <a:off x="1117638" y="1825625"/>
            <a:ext cx="8195342" cy="4084638"/>
          </a:xfrm>
          <a:prstGeom prst="rect">
            <a:avLst/>
          </a:prstGeom>
          <a:noFill/>
          <a:ln>
            <a:noFill/>
          </a:ln>
          <a:extLst>
            <a:ext uri="{53640926-AAD7-44D8-BBD7-CCE9431645EC}">
              <a14:shadowObscured xmlns:a14="http://schemas.microsoft.com/office/drawing/2010/main"/>
            </a:ext>
          </a:extLst>
        </p:spPr>
      </p:pic>
      <p:sp>
        <p:nvSpPr>
          <p:cNvPr id="6" name="楕円 5">
            <a:extLst>
              <a:ext uri="{FF2B5EF4-FFF2-40B4-BE49-F238E27FC236}">
                <a16:creationId xmlns:a16="http://schemas.microsoft.com/office/drawing/2014/main" id="{8446DF34-EDE6-FE4D-CEF7-5869ACA6FD04}"/>
              </a:ext>
            </a:extLst>
          </p:cNvPr>
          <p:cNvSpPr/>
          <p:nvPr/>
        </p:nvSpPr>
        <p:spPr>
          <a:xfrm>
            <a:off x="6485467" y="2065867"/>
            <a:ext cx="1625600" cy="558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a:extLst>
              <a:ext uri="{FF2B5EF4-FFF2-40B4-BE49-F238E27FC236}">
                <a16:creationId xmlns:a16="http://schemas.microsoft.com/office/drawing/2014/main" id="{E7C4257E-FFB2-0208-E36B-B17BC06EE6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77708438"/>
      </p:ext>
    </p:extLst>
  </p:cSld>
  <p:clrMapOvr>
    <a:masterClrMapping/>
  </p:clrMapOvr>
  <mc:AlternateContent xmlns:mc="http://schemas.openxmlformats.org/markup-compatibility/2006" xmlns:p14="http://schemas.microsoft.com/office/powerpoint/2010/main">
    <mc:Choice Requires="p14">
      <p:transition spd="slow" p14:dur="2000" advTm="9924"/>
    </mc:Choice>
    <mc:Fallback xmlns="">
      <p:transition spd="slow" advTm="9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normAutofit/>
          </a:bodyPr>
          <a:lstStyle/>
          <a:p>
            <a:r>
              <a:rPr lang="en-US" altLang="ja-JP" sz="4000" dirty="0"/>
              <a:t>5. </a:t>
            </a:r>
            <a:r>
              <a:rPr lang="ja-JP" altLang="en-US" sz="4000" dirty="0"/>
              <a:t>裁判官を辞めさせるかどうかを決める</a:t>
            </a:r>
            <a:br>
              <a:rPr lang="en-US" altLang="ja-JP" sz="4000" dirty="0"/>
            </a:br>
            <a:r>
              <a:rPr lang="en-US" altLang="ja-JP" sz="4000" dirty="0"/>
              <a:t>   </a:t>
            </a:r>
            <a:r>
              <a:rPr lang="ja-JP" altLang="en-US" sz="4000" dirty="0"/>
              <a:t>のは誰ですか</a:t>
            </a:r>
            <a:r>
              <a:rPr lang="en-US" altLang="ja-JP"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a:xfrm>
            <a:off x="838200" y="1825625"/>
            <a:ext cx="10515600" cy="3203575"/>
          </a:xfrm>
        </p:spPr>
        <p:txBody>
          <a:bodyPr/>
          <a:lstStyle/>
          <a:p>
            <a:pPr marL="0" indent="0">
              <a:buNone/>
            </a:pPr>
            <a:endParaRPr lang="en-US" altLang="ja-JP" dirty="0"/>
          </a:p>
          <a:p>
            <a:pPr marL="514350" indent="-514350">
              <a:buFont typeface="+mj-ea"/>
              <a:buAutoNum type="circleNumDbPlain"/>
            </a:pPr>
            <a:r>
              <a:rPr lang="ja-JP" altLang="en-US" dirty="0"/>
              <a:t>裁判官</a:t>
            </a:r>
            <a:r>
              <a:rPr kumimoji="1" lang="ja-JP" altLang="en-US" dirty="0"/>
              <a:t>の中から選ばれた人たち</a:t>
            </a:r>
            <a:endParaRPr kumimoji="1" lang="en-US" altLang="ja-JP" dirty="0"/>
          </a:p>
          <a:p>
            <a:pPr marL="514350" indent="-514350">
              <a:buFont typeface="+mj-ea"/>
              <a:buAutoNum type="circleNumDbPlain"/>
            </a:pPr>
            <a:endParaRPr lang="en-US" altLang="ja-JP" dirty="0"/>
          </a:p>
          <a:p>
            <a:pPr marL="514350" indent="-514350">
              <a:buFont typeface="+mj-ea"/>
              <a:buAutoNum type="circleNumDbPlain"/>
            </a:pPr>
            <a:r>
              <a:rPr kumimoji="1" lang="ja-JP" altLang="en-US" dirty="0"/>
              <a:t>国会議員の中から選ばれた人たち</a:t>
            </a:r>
            <a:endParaRPr kumimoji="1"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警察官</a:t>
            </a:r>
            <a:r>
              <a:rPr kumimoji="1" lang="ja-JP" altLang="en-US" dirty="0"/>
              <a:t>の中から選ばれた人たち</a:t>
            </a:r>
          </a:p>
        </p:txBody>
      </p:sp>
      <p:pic>
        <p:nvPicPr>
          <p:cNvPr id="4" name="オーディオ 3">
            <a:hlinkClick r:id="" action="ppaction://media"/>
            <a:extLst>
              <a:ext uri="{FF2B5EF4-FFF2-40B4-BE49-F238E27FC236}">
                <a16:creationId xmlns:a16="http://schemas.microsoft.com/office/drawing/2014/main" id="{C883E9A7-2EFF-5209-1270-AD5791F2A7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85648048"/>
      </p:ext>
    </p:extLst>
  </p:cSld>
  <p:clrMapOvr>
    <a:masterClrMapping/>
  </p:clrMapOvr>
  <mc:AlternateContent xmlns:mc="http://schemas.openxmlformats.org/markup-compatibility/2006" xmlns:p14="http://schemas.microsoft.com/office/powerpoint/2010/main">
    <mc:Choice Requires="p14">
      <p:transition spd="slow" p14:dur="2000" advTm="13941"/>
    </mc:Choice>
    <mc:Fallback xmlns="">
      <p:transition spd="slow" advTm="13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normAutofit fontScale="90000"/>
          </a:bodyPr>
          <a:lstStyle/>
          <a:p>
            <a:br>
              <a:rPr lang="en-US" altLang="ja-JP" dirty="0"/>
            </a:br>
            <a:r>
              <a:rPr lang="ja-JP" altLang="en-US" dirty="0"/>
              <a:t>答　②</a:t>
            </a:r>
            <a:r>
              <a:rPr kumimoji="1" lang="ja-JP" altLang="en-US" dirty="0"/>
              <a:t>国会議員の中から選ばれた人たち</a:t>
            </a:r>
            <a:br>
              <a:rPr kumimoji="1" lang="en-US" altLang="ja-JP" dirty="0"/>
            </a:b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p:txBody>
          <a:bodyPr/>
          <a:lstStyle/>
          <a:p>
            <a:pPr marL="0" indent="0">
              <a:buNone/>
            </a:pPr>
            <a:endParaRPr lang="en-US" altLang="ja-JP" dirty="0"/>
          </a:p>
          <a:p>
            <a:pPr marL="0" indent="0">
              <a:buNone/>
            </a:pPr>
            <a:endParaRPr lang="en-US" altLang="ja-JP" dirty="0"/>
          </a:p>
        </p:txBody>
      </p:sp>
      <p:pic>
        <p:nvPicPr>
          <p:cNvPr id="4" name="図 3" descr="抽象, 挿絵 が含まれている画像&#10;&#10;自動的に生成された説明">
            <a:extLst>
              <a:ext uri="{FF2B5EF4-FFF2-40B4-BE49-F238E27FC236}">
                <a16:creationId xmlns:a16="http://schemas.microsoft.com/office/drawing/2014/main" id="{C6A8D0AA-7E1D-C409-BF6D-336ACA2004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78846" y="5034628"/>
            <a:ext cx="2171449" cy="1214256"/>
          </a:xfrm>
          <a:prstGeom prst="rect">
            <a:avLst/>
          </a:prstGeom>
          <a:noFill/>
          <a:ln>
            <a:noFill/>
          </a:ln>
        </p:spPr>
      </p:pic>
      <p:pic>
        <p:nvPicPr>
          <p:cNvPr id="6" name="図 5" descr="抽象, シルエット が含まれている画像&#10;&#10;自動的に生成された説明">
            <a:extLst>
              <a:ext uri="{FF2B5EF4-FFF2-40B4-BE49-F238E27FC236}">
                <a16:creationId xmlns:a16="http://schemas.microsoft.com/office/drawing/2014/main" id="{AC4BB197-8F42-E951-D3B6-ABF358847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099" y="2150322"/>
            <a:ext cx="827974" cy="934508"/>
          </a:xfrm>
          <a:prstGeom prst="rect">
            <a:avLst/>
          </a:prstGeom>
        </p:spPr>
      </p:pic>
      <p:pic>
        <p:nvPicPr>
          <p:cNvPr id="7" name="図 6">
            <a:extLst>
              <a:ext uri="{FF2B5EF4-FFF2-40B4-BE49-F238E27FC236}">
                <a16:creationId xmlns:a16="http://schemas.microsoft.com/office/drawing/2014/main" id="{42376026-B473-2CD5-AE14-1469F9A1BDE8}"/>
              </a:ext>
            </a:extLst>
          </p:cNvPr>
          <p:cNvPicPr>
            <a:picLocks noChangeAspect="1"/>
          </p:cNvPicPr>
          <p:nvPr/>
        </p:nvPicPr>
        <p:blipFill>
          <a:blip r:embed="rId8"/>
          <a:stretch>
            <a:fillRect/>
          </a:stretch>
        </p:blipFill>
        <p:spPr>
          <a:xfrm>
            <a:off x="2052159" y="2228171"/>
            <a:ext cx="759000" cy="856659"/>
          </a:xfrm>
          <a:prstGeom prst="rect">
            <a:avLst/>
          </a:prstGeom>
        </p:spPr>
      </p:pic>
      <p:pic>
        <p:nvPicPr>
          <p:cNvPr id="10" name="図 9">
            <a:extLst>
              <a:ext uri="{FF2B5EF4-FFF2-40B4-BE49-F238E27FC236}">
                <a16:creationId xmlns:a16="http://schemas.microsoft.com/office/drawing/2014/main" id="{9C99A164-9E96-7F44-55EB-1C3883FCCC72}"/>
              </a:ext>
            </a:extLst>
          </p:cNvPr>
          <p:cNvPicPr>
            <a:picLocks noChangeAspect="1"/>
          </p:cNvPicPr>
          <p:nvPr/>
        </p:nvPicPr>
        <p:blipFill>
          <a:blip r:embed="rId9"/>
          <a:stretch>
            <a:fillRect/>
          </a:stretch>
        </p:blipFill>
        <p:spPr>
          <a:xfrm>
            <a:off x="8542872" y="2180947"/>
            <a:ext cx="754553" cy="851640"/>
          </a:xfrm>
          <a:prstGeom prst="rect">
            <a:avLst/>
          </a:prstGeom>
        </p:spPr>
      </p:pic>
      <p:pic>
        <p:nvPicPr>
          <p:cNvPr id="12" name="図 11">
            <a:extLst>
              <a:ext uri="{FF2B5EF4-FFF2-40B4-BE49-F238E27FC236}">
                <a16:creationId xmlns:a16="http://schemas.microsoft.com/office/drawing/2014/main" id="{10C55D97-E82E-A491-C0A1-26953227A657}"/>
              </a:ext>
            </a:extLst>
          </p:cNvPr>
          <p:cNvPicPr>
            <a:picLocks noChangeAspect="1"/>
          </p:cNvPicPr>
          <p:nvPr/>
        </p:nvPicPr>
        <p:blipFill>
          <a:blip r:embed="rId10"/>
          <a:stretch>
            <a:fillRect/>
          </a:stretch>
        </p:blipFill>
        <p:spPr>
          <a:xfrm>
            <a:off x="2072319" y="3486068"/>
            <a:ext cx="759000" cy="856659"/>
          </a:xfrm>
          <a:prstGeom prst="rect">
            <a:avLst/>
          </a:prstGeom>
        </p:spPr>
      </p:pic>
      <p:pic>
        <p:nvPicPr>
          <p:cNvPr id="14" name="図 13">
            <a:extLst>
              <a:ext uri="{FF2B5EF4-FFF2-40B4-BE49-F238E27FC236}">
                <a16:creationId xmlns:a16="http://schemas.microsoft.com/office/drawing/2014/main" id="{776770B1-54E3-64F9-E795-01FE395B43D7}"/>
              </a:ext>
            </a:extLst>
          </p:cNvPr>
          <p:cNvPicPr>
            <a:picLocks noChangeAspect="1"/>
          </p:cNvPicPr>
          <p:nvPr/>
        </p:nvPicPr>
        <p:blipFill>
          <a:blip r:embed="rId11"/>
          <a:stretch>
            <a:fillRect/>
          </a:stretch>
        </p:blipFill>
        <p:spPr>
          <a:xfrm>
            <a:off x="6971664" y="2201384"/>
            <a:ext cx="827975" cy="934510"/>
          </a:xfrm>
          <a:prstGeom prst="rect">
            <a:avLst/>
          </a:prstGeom>
        </p:spPr>
      </p:pic>
      <p:pic>
        <p:nvPicPr>
          <p:cNvPr id="16" name="図 15">
            <a:extLst>
              <a:ext uri="{FF2B5EF4-FFF2-40B4-BE49-F238E27FC236}">
                <a16:creationId xmlns:a16="http://schemas.microsoft.com/office/drawing/2014/main" id="{CC817BA9-1227-1450-1044-B0307D038A08}"/>
              </a:ext>
            </a:extLst>
          </p:cNvPr>
          <p:cNvPicPr>
            <a:picLocks noChangeAspect="1"/>
          </p:cNvPicPr>
          <p:nvPr/>
        </p:nvPicPr>
        <p:blipFill>
          <a:blip r:embed="rId12"/>
          <a:stretch>
            <a:fillRect/>
          </a:stretch>
        </p:blipFill>
        <p:spPr>
          <a:xfrm>
            <a:off x="2086202" y="4519546"/>
            <a:ext cx="789663" cy="891268"/>
          </a:xfrm>
          <a:prstGeom prst="rect">
            <a:avLst/>
          </a:prstGeom>
        </p:spPr>
      </p:pic>
      <p:pic>
        <p:nvPicPr>
          <p:cNvPr id="18" name="図 17">
            <a:extLst>
              <a:ext uri="{FF2B5EF4-FFF2-40B4-BE49-F238E27FC236}">
                <a16:creationId xmlns:a16="http://schemas.microsoft.com/office/drawing/2014/main" id="{3B42C015-1BDB-BFE1-035D-DFC8E29BBAF3}"/>
              </a:ext>
            </a:extLst>
          </p:cNvPr>
          <p:cNvPicPr>
            <a:picLocks noChangeAspect="1"/>
          </p:cNvPicPr>
          <p:nvPr/>
        </p:nvPicPr>
        <p:blipFill>
          <a:blip r:embed="rId13"/>
          <a:stretch>
            <a:fillRect/>
          </a:stretch>
        </p:blipFill>
        <p:spPr>
          <a:xfrm>
            <a:off x="3226598" y="2101317"/>
            <a:ext cx="827974" cy="934508"/>
          </a:xfrm>
          <a:prstGeom prst="rect">
            <a:avLst/>
          </a:prstGeom>
        </p:spPr>
      </p:pic>
      <p:pic>
        <p:nvPicPr>
          <p:cNvPr id="19" name="図 18">
            <a:extLst>
              <a:ext uri="{FF2B5EF4-FFF2-40B4-BE49-F238E27FC236}">
                <a16:creationId xmlns:a16="http://schemas.microsoft.com/office/drawing/2014/main" id="{242594CE-0E08-DC64-02DD-FE42E76E9E30}"/>
              </a:ext>
            </a:extLst>
          </p:cNvPr>
          <p:cNvPicPr>
            <a:picLocks noChangeAspect="1"/>
          </p:cNvPicPr>
          <p:nvPr/>
        </p:nvPicPr>
        <p:blipFill>
          <a:blip r:embed="rId14"/>
          <a:stretch>
            <a:fillRect/>
          </a:stretch>
        </p:blipFill>
        <p:spPr>
          <a:xfrm>
            <a:off x="789266" y="3429001"/>
            <a:ext cx="759000" cy="856660"/>
          </a:xfrm>
          <a:prstGeom prst="rect">
            <a:avLst/>
          </a:prstGeom>
        </p:spPr>
      </p:pic>
      <p:pic>
        <p:nvPicPr>
          <p:cNvPr id="20" name="図 19">
            <a:extLst>
              <a:ext uri="{FF2B5EF4-FFF2-40B4-BE49-F238E27FC236}">
                <a16:creationId xmlns:a16="http://schemas.microsoft.com/office/drawing/2014/main" id="{9116C8EC-FDD0-3E55-FBBB-107BE23052CD}"/>
              </a:ext>
            </a:extLst>
          </p:cNvPr>
          <p:cNvPicPr>
            <a:picLocks noChangeAspect="1"/>
          </p:cNvPicPr>
          <p:nvPr/>
        </p:nvPicPr>
        <p:blipFill>
          <a:blip r:embed="rId15"/>
          <a:stretch>
            <a:fillRect/>
          </a:stretch>
        </p:blipFill>
        <p:spPr>
          <a:xfrm>
            <a:off x="7079777" y="3511653"/>
            <a:ext cx="789665" cy="891269"/>
          </a:xfrm>
          <a:prstGeom prst="rect">
            <a:avLst/>
          </a:prstGeom>
        </p:spPr>
      </p:pic>
      <p:pic>
        <p:nvPicPr>
          <p:cNvPr id="21" name="図 20">
            <a:extLst>
              <a:ext uri="{FF2B5EF4-FFF2-40B4-BE49-F238E27FC236}">
                <a16:creationId xmlns:a16="http://schemas.microsoft.com/office/drawing/2014/main" id="{7C65ACF9-5798-FCBB-54F0-B1415F49290C}"/>
              </a:ext>
            </a:extLst>
          </p:cNvPr>
          <p:cNvPicPr>
            <a:picLocks noChangeAspect="1"/>
          </p:cNvPicPr>
          <p:nvPr/>
        </p:nvPicPr>
        <p:blipFill>
          <a:blip r:embed="rId16"/>
          <a:stretch>
            <a:fillRect/>
          </a:stretch>
        </p:blipFill>
        <p:spPr>
          <a:xfrm>
            <a:off x="8525315" y="3486068"/>
            <a:ext cx="789665" cy="891269"/>
          </a:xfrm>
          <a:prstGeom prst="rect">
            <a:avLst/>
          </a:prstGeom>
        </p:spPr>
      </p:pic>
      <p:pic>
        <p:nvPicPr>
          <p:cNvPr id="22" name="図 21">
            <a:extLst>
              <a:ext uri="{FF2B5EF4-FFF2-40B4-BE49-F238E27FC236}">
                <a16:creationId xmlns:a16="http://schemas.microsoft.com/office/drawing/2014/main" id="{E4D89F9F-2C71-4F3E-8945-0F9A8B6F5A58}"/>
              </a:ext>
            </a:extLst>
          </p:cNvPr>
          <p:cNvPicPr>
            <a:picLocks noChangeAspect="1"/>
          </p:cNvPicPr>
          <p:nvPr/>
        </p:nvPicPr>
        <p:blipFill>
          <a:blip r:embed="rId17"/>
          <a:stretch>
            <a:fillRect/>
          </a:stretch>
        </p:blipFill>
        <p:spPr>
          <a:xfrm>
            <a:off x="8542873" y="4561800"/>
            <a:ext cx="789664" cy="891268"/>
          </a:xfrm>
          <a:prstGeom prst="rect">
            <a:avLst/>
          </a:prstGeom>
        </p:spPr>
      </p:pic>
      <p:pic>
        <p:nvPicPr>
          <p:cNvPr id="23" name="図 22">
            <a:extLst>
              <a:ext uri="{FF2B5EF4-FFF2-40B4-BE49-F238E27FC236}">
                <a16:creationId xmlns:a16="http://schemas.microsoft.com/office/drawing/2014/main" id="{3EB434B2-7513-7D0E-F3DD-12381184FFF0}"/>
              </a:ext>
            </a:extLst>
          </p:cNvPr>
          <p:cNvPicPr>
            <a:picLocks noChangeAspect="1"/>
          </p:cNvPicPr>
          <p:nvPr/>
        </p:nvPicPr>
        <p:blipFill>
          <a:blip r:embed="rId18"/>
          <a:stretch>
            <a:fillRect/>
          </a:stretch>
        </p:blipFill>
        <p:spPr>
          <a:xfrm>
            <a:off x="3226598" y="3371932"/>
            <a:ext cx="759000" cy="856659"/>
          </a:xfrm>
          <a:prstGeom prst="rect">
            <a:avLst/>
          </a:prstGeom>
        </p:spPr>
      </p:pic>
      <p:pic>
        <p:nvPicPr>
          <p:cNvPr id="24" name="図 23">
            <a:extLst>
              <a:ext uri="{FF2B5EF4-FFF2-40B4-BE49-F238E27FC236}">
                <a16:creationId xmlns:a16="http://schemas.microsoft.com/office/drawing/2014/main" id="{4C01C625-0C8C-9139-DE90-A41FA3CFD474}"/>
              </a:ext>
            </a:extLst>
          </p:cNvPr>
          <p:cNvPicPr>
            <a:picLocks noChangeAspect="1"/>
          </p:cNvPicPr>
          <p:nvPr/>
        </p:nvPicPr>
        <p:blipFill>
          <a:blip r:embed="rId19"/>
          <a:stretch>
            <a:fillRect/>
          </a:stretch>
        </p:blipFill>
        <p:spPr>
          <a:xfrm>
            <a:off x="10085692" y="3486068"/>
            <a:ext cx="708440" cy="799593"/>
          </a:xfrm>
          <a:prstGeom prst="rect">
            <a:avLst/>
          </a:prstGeom>
        </p:spPr>
      </p:pic>
      <p:pic>
        <p:nvPicPr>
          <p:cNvPr id="25" name="図 24">
            <a:extLst>
              <a:ext uri="{FF2B5EF4-FFF2-40B4-BE49-F238E27FC236}">
                <a16:creationId xmlns:a16="http://schemas.microsoft.com/office/drawing/2014/main" id="{9FDB5AD7-E60E-8CF4-00F6-C00CD77AF604}"/>
              </a:ext>
            </a:extLst>
          </p:cNvPr>
          <p:cNvPicPr>
            <a:picLocks noChangeAspect="1"/>
          </p:cNvPicPr>
          <p:nvPr/>
        </p:nvPicPr>
        <p:blipFill>
          <a:blip r:embed="rId9"/>
          <a:stretch>
            <a:fillRect/>
          </a:stretch>
        </p:blipFill>
        <p:spPr>
          <a:xfrm>
            <a:off x="9960929" y="2290312"/>
            <a:ext cx="754554" cy="851641"/>
          </a:xfrm>
          <a:prstGeom prst="rect">
            <a:avLst/>
          </a:prstGeom>
        </p:spPr>
      </p:pic>
      <p:sp>
        <p:nvSpPr>
          <p:cNvPr id="5" name="テキスト ボックス 4">
            <a:extLst>
              <a:ext uri="{FF2B5EF4-FFF2-40B4-BE49-F238E27FC236}">
                <a16:creationId xmlns:a16="http://schemas.microsoft.com/office/drawing/2014/main" id="{6E7BAC02-732B-C327-429E-DCE6ACDDCA2C}"/>
              </a:ext>
            </a:extLst>
          </p:cNvPr>
          <p:cNvSpPr txBox="1"/>
          <p:nvPr/>
        </p:nvSpPr>
        <p:spPr>
          <a:xfrm>
            <a:off x="4584316" y="1083733"/>
            <a:ext cx="1990018" cy="769441"/>
          </a:xfrm>
          <a:prstGeom prst="rect">
            <a:avLst/>
          </a:prstGeom>
          <a:noFill/>
        </p:spPr>
        <p:txBody>
          <a:bodyPr wrap="square" rtlCol="0">
            <a:spAutoFit/>
          </a:bodyPr>
          <a:lstStyle/>
          <a:p>
            <a:r>
              <a:rPr kumimoji="1" lang="ja-JP" altLang="en-US" sz="4400" dirty="0">
                <a:solidFill>
                  <a:srgbClr val="00B0F0"/>
                </a:solidFill>
              </a:rPr>
              <a:t>裁判員</a:t>
            </a:r>
          </a:p>
        </p:txBody>
      </p:sp>
      <p:sp>
        <p:nvSpPr>
          <p:cNvPr id="8" name="テキスト ボックス 7">
            <a:extLst>
              <a:ext uri="{FF2B5EF4-FFF2-40B4-BE49-F238E27FC236}">
                <a16:creationId xmlns:a16="http://schemas.microsoft.com/office/drawing/2014/main" id="{A6BA7928-D324-3EB7-2604-CF9972CFF215}"/>
              </a:ext>
            </a:extLst>
          </p:cNvPr>
          <p:cNvSpPr txBox="1"/>
          <p:nvPr/>
        </p:nvSpPr>
        <p:spPr>
          <a:xfrm>
            <a:off x="1100667" y="5729746"/>
            <a:ext cx="3108103" cy="523220"/>
          </a:xfrm>
          <a:prstGeom prst="rect">
            <a:avLst/>
          </a:prstGeom>
          <a:noFill/>
        </p:spPr>
        <p:txBody>
          <a:bodyPr wrap="square" rtlCol="0">
            <a:spAutoFit/>
          </a:bodyPr>
          <a:lstStyle/>
          <a:p>
            <a:r>
              <a:rPr kumimoji="1" lang="ja-JP" altLang="en-US" sz="2800" b="1" dirty="0"/>
              <a:t>衆議院議員</a:t>
            </a:r>
          </a:p>
        </p:txBody>
      </p:sp>
      <p:sp>
        <p:nvSpPr>
          <p:cNvPr id="9" name="テキスト ボックス 8">
            <a:extLst>
              <a:ext uri="{FF2B5EF4-FFF2-40B4-BE49-F238E27FC236}">
                <a16:creationId xmlns:a16="http://schemas.microsoft.com/office/drawing/2014/main" id="{DCAE2D36-8F5A-5070-9FCB-BDE68DE3B759}"/>
              </a:ext>
            </a:extLst>
          </p:cNvPr>
          <p:cNvSpPr txBox="1"/>
          <p:nvPr/>
        </p:nvSpPr>
        <p:spPr>
          <a:xfrm>
            <a:off x="7983230" y="5768761"/>
            <a:ext cx="3108103" cy="523220"/>
          </a:xfrm>
          <a:prstGeom prst="rect">
            <a:avLst/>
          </a:prstGeom>
          <a:noFill/>
        </p:spPr>
        <p:txBody>
          <a:bodyPr wrap="square" rtlCol="0">
            <a:spAutoFit/>
          </a:bodyPr>
          <a:lstStyle/>
          <a:p>
            <a:r>
              <a:rPr kumimoji="1" lang="ja-JP" altLang="en-US" sz="2800" b="1" dirty="0"/>
              <a:t>参議院議員</a:t>
            </a:r>
          </a:p>
        </p:txBody>
      </p:sp>
      <p:sp>
        <p:nvSpPr>
          <p:cNvPr id="13" name="テキスト ボックス 12">
            <a:extLst>
              <a:ext uri="{FF2B5EF4-FFF2-40B4-BE49-F238E27FC236}">
                <a16:creationId xmlns:a16="http://schemas.microsoft.com/office/drawing/2014/main" id="{20408676-AB7B-CFA0-C2CA-21E2F86DB2F9}"/>
              </a:ext>
            </a:extLst>
          </p:cNvPr>
          <p:cNvSpPr txBox="1"/>
          <p:nvPr/>
        </p:nvSpPr>
        <p:spPr>
          <a:xfrm>
            <a:off x="1724074" y="1823372"/>
            <a:ext cx="9575684" cy="2123658"/>
          </a:xfrm>
          <a:prstGeom prst="rect">
            <a:avLst/>
          </a:prstGeom>
          <a:noFill/>
        </p:spPr>
        <p:txBody>
          <a:bodyPr wrap="square" rtlCol="0">
            <a:spAutoFit/>
          </a:bodyPr>
          <a:lstStyle/>
          <a:p>
            <a:endParaRPr kumimoji="1" lang="en-US" altLang="ja-JP" sz="6600" dirty="0"/>
          </a:p>
          <a:p>
            <a:r>
              <a:rPr kumimoji="1" lang="ja-JP" altLang="en-US" sz="6600" b="1" dirty="0">
                <a:solidFill>
                  <a:srgbClr val="00B0F0"/>
                </a:solidFill>
                <a:effectLst>
                  <a:outerShdw blurRad="38100" dist="38100" dir="2700000" algn="tl">
                    <a:srgbClr val="000000">
                      <a:alpha val="43137"/>
                    </a:srgbClr>
                  </a:outerShdw>
                </a:effectLst>
              </a:rPr>
              <a:t>国　民　の　代　表</a:t>
            </a:r>
          </a:p>
        </p:txBody>
      </p:sp>
      <p:pic>
        <p:nvPicPr>
          <p:cNvPr id="11" name="オーディオ 10">
            <a:hlinkClick r:id="" action="ppaction://media"/>
            <a:extLst>
              <a:ext uri="{FF2B5EF4-FFF2-40B4-BE49-F238E27FC236}">
                <a16:creationId xmlns:a16="http://schemas.microsoft.com/office/drawing/2014/main" id="{7755D4E8-A288-07CE-FA8E-64A2F26F000A}"/>
              </a:ext>
            </a:extLst>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146674694"/>
      </p:ext>
    </p:extLst>
  </p:cSld>
  <p:clrMapOvr>
    <a:masterClrMapping/>
  </p:clrMapOvr>
  <mc:AlternateContent xmlns:mc="http://schemas.openxmlformats.org/markup-compatibility/2006" xmlns:p14="http://schemas.microsoft.com/office/powerpoint/2010/main">
    <mc:Choice Requires="p14">
      <p:transition spd="slow" p14:dur="2000" advTm="23694"/>
    </mc:Choice>
    <mc:Fallback xmlns="">
      <p:transition spd="slow" advTm="23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1"/>
                </p:tgtEl>
              </p:cMediaNode>
            </p:audio>
          </p:childTnLst>
        </p:cTn>
      </p:par>
    </p:tnLst>
    <p:bldLst>
      <p:bldP spid="5" grpId="0"/>
      <p:bldP spid="8"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lstStyle/>
          <a:p>
            <a:r>
              <a:rPr kumimoji="1" lang="ja-JP" altLang="en-US" dirty="0"/>
              <a:t>三権分立</a:t>
            </a:r>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a:xfrm>
            <a:off x="2400260" y="3179173"/>
            <a:ext cx="8953540" cy="2997790"/>
          </a:xfrm>
        </p:spPr>
        <p:txBody>
          <a:bodyPr/>
          <a:lstStyle/>
          <a:p>
            <a:pPr marL="0" indent="0">
              <a:buNone/>
            </a:pPr>
            <a:endParaRPr kumimoji="1" lang="en-US" altLang="ja-JP" dirty="0"/>
          </a:p>
          <a:p>
            <a:endParaRPr lang="en-US" altLang="ja-JP" dirty="0"/>
          </a:p>
          <a:p>
            <a:endParaRPr kumimoji="1" lang="ja-JP" altLang="en-US" dirty="0"/>
          </a:p>
        </p:txBody>
      </p:sp>
      <p:pic>
        <p:nvPicPr>
          <p:cNvPr id="1026" name="Picture 2" descr="三権分立のイラスト | かわいいフリー素材集 いらすとや">
            <a:extLst>
              <a:ext uri="{FF2B5EF4-FFF2-40B4-BE49-F238E27FC236}">
                <a16:creationId xmlns:a16="http://schemas.microsoft.com/office/drawing/2014/main" id="{54916074-90C3-44F9-59F7-E9CAC502A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649" y="1142165"/>
            <a:ext cx="4724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9" name="矢印: 折線 8">
            <a:extLst>
              <a:ext uri="{FF2B5EF4-FFF2-40B4-BE49-F238E27FC236}">
                <a16:creationId xmlns:a16="http://schemas.microsoft.com/office/drawing/2014/main" id="{70B38386-50F6-7B0A-E42B-8033B305A2EE}"/>
              </a:ext>
            </a:extLst>
          </p:cNvPr>
          <p:cNvSpPr/>
          <p:nvPr/>
        </p:nvSpPr>
        <p:spPr>
          <a:xfrm rot="5400000">
            <a:off x="7990258" y="2696197"/>
            <a:ext cx="1936462" cy="8969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00856AB2-C389-506D-4F86-B336219FBC22}"/>
              </a:ext>
            </a:extLst>
          </p:cNvPr>
          <p:cNvSpPr txBox="1"/>
          <p:nvPr/>
        </p:nvSpPr>
        <p:spPr>
          <a:xfrm>
            <a:off x="7158802" y="2592522"/>
            <a:ext cx="3915899" cy="369332"/>
          </a:xfrm>
          <a:prstGeom prst="rect">
            <a:avLst/>
          </a:prstGeom>
          <a:noFill/>
        </p:spPr>
        <p:txBody>
          <a:bodyPr wrap="square" rtlCol="0">
            <a:spAutoFit/>
          </a:bodyPr>
          <a:lstStyle/>
          <a:p>
            <a:pPr algn="just"/>
            <a:r>
              <a:rPr lang="en-US" altLang="ja-JP" sz="18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536FCE5-DB35-A104-0F1B-303C5AEA4E5F}"/>
              </a:ext>
            </a:extLst>
          </p:cNvPr>
          <p:cNvSpPr txBox="1"/>
          <p:nvPr/>
        </p:nvSpPr>
        <p:spPr>
          <a:xfrm rot="10800000" flipH="1" flipV="1">
            <a:off x="6728604" y="581067"/>
            <a:ext cx="2421527" cy="830997"/>
          </a:xfrm>
          <a:prstGeom prst="rect">
            <a:avLst/>
          </a:prstGeom>
          <a:noFill/>
        </p:spPr>
        <p:txBody>
          <a:bodyPr wrap="square" rtlCol="0">
            <a:spAutoFit/>
          </a:bodyPr>
          <a:lstStyle/>
          <a:p>
            <a:r>
              <a:rPr kumimoji="1" lang="ja-JP" altLang="en-US" sz="4800" b="1" dirty="0">
                <a:solidFill>
                  <a:schemeClr val="accent4">
                    <a:lumMod val="50000"/>
                  </a:schemeClr>
                </a:solidFill>
              </a:rPr>
              <a:t>国会</a:t>
            </a:r>
          </a:p>
        </p:txBody>
      </p:sp>
      <p:sp>
        <p:nvSpPr>
          <p:cNvPr id="6" name="テキスト ボックス 5">
            <a:extLst>
              <a:ext uri="{FF2B5EF4-FFF2-40B4-BE49-F238E27FC236}">
                <a16:creationId xmlns:a16="http://schemas.microsoft.com/office/drawing/2014/main" id="{360839F6-AD71-0BD1-72E1-B22BF4A7152B}"/>
              </a:ext>
            </a:extLst>
          </p:cNvPr>
          <p:cNvSpPr txBox="1"/>
          <p:nvPr/>
        </p:nvSpPr>
        <p:spPr>
          <a:xfrm>
            <a:off x="9791740" y="4112883"/>
            <a:ext cx="2078761" cy="830997"/>
          </a:xfrm>
          <a:prstGeom prst="rect">
            <a:avLst/>
          </a:prstGeom>
          <a:noFill/>
        </p:spPr>
        <p:txBody>
          <a:bodyPr wrap="square" rtlCol="0">
            <a:spAutoFit/>
          </a:bodyPr>
          <a:lstStyle/>
          <a:p>
            <a:r>
              <a:rPr kumimoji="1" lang="ja-JP" altLang="en-US" sz="4800" b="1" dirty="0">
                <a:solidFill>
                  <a:srgbClr val="0070C0"/>
                </a:solidFill>
              </a:rPr>
              <a:t>裁判所</a:t>
            </a:r>
          </a:p>
        </p:txBody>
      </p:sp>
      <p:sp>
        <p:nvSpPr>
          <p:cNvPr id="8" name="テキスト ボックス 7">
            <a:extLst>
              <a:ext uri="{FF2B5EF4-FFF2-40B4-BE49-F238E27FC236}">
                <a16:creationId xmlns:a16="http://schemas.microsoft.com/office/drawing/2014/main" id="{BFE512E9-FF57-F5DF-9764-B86F671DA9B3}"/>
              </a:ext>
            </a:extLst>
          </p:cNvPr>
          <p:cNvSpPr txBox="1"/>
          <p:nvPr/>
        </p:nvSpPr>
        <p:spPr>
          <a:xfrm>
            <a:off x="3403599" y="4225866"/>
            <a:ext cx="1862667" cy="830997"/>
          </a:xfrm>
          <a:prstGeom prst="rect">
            <a:avLst/>
          </a:prstGeom>
          <a:noFill/>
        </p:spPr>
        <p:txBody>
          <a:bodyPr wrap="square" rtlCol="0">
            <a:spAutoFit/>
          </a:bodyPr>
          <a:lstStyle/>
          <a:p>
            <a:r>
              <a:rPr kumimoji="1" lang="ja-JP" altLang="en-US" sz="4800" b="1" dirty="0">
                <a:solidFill>
                  <a:schemeClr val="accent6">
                    <a:lumMod val="75000"/>
                  </a:schemeClr>
                </a:solidFill>
              </a:rPr>
              <a:t>内閣</a:t>
            </a:r>
          </a:p>
        </p:txBody>
      </p:sp>
      <p:sp>
        <p:nvSpPr>
          <p:cNvPr id="7" name="テキスト ボックス 6">
            <a:extLst>
              <a:ext uri="{FF2B5EF4-FFF2-40B4-BE49-F238E27FC236}">
                <a16:creationId xmlns:a16="http://schemas.microsoft.com/office/drawing/2014/main" id="{5587D88E-C20E-35FD-E8AC-FF66643E2EE8}"/>
              </a:ext>
            </a:extLst>
          </p:cNvPr>
          <p:cNvSpPr txBox="1"/>
          <p:nvPr/>
        </p:nvSpPr>
        <p:spPr>
          <a:xfrm>
            <a:off x="0" y="5198533"/>
            <a:ext cx="4433977" cy="1715470"/>
          </a:xfrm>
          <a:prstGeom prst="rect">
            <a:avLst/>
          </a:prstGeom>
          <a:noFill/>
        </p:spPr>
        <p:txBody>
          <a:bodyPr wrap="square" rtlCol="0">
            <a:spAutoFit/>
          </a:bodyPr>
          <a:lstStyle/>
          <a:p>
            <a:pPr>
              <a:lnSpc>
                <a:spcPct val="150000"/>
              </a:lnSpc>
            </a:pPr>
            <a:r>
              <a:rPr kumimoji="1" lang="ja-JP" altLang="en-US" dirty="0">
                <a:latin typeface="+mn-ea"/>
              </a:rPr>
              <a:t>抑制する：よくせい：</a:t>
            </a:r>
            <a:r>
              <a:rPr kumimoji="1" lang="en-US" altLang="ja-JP" dirty="0">
                <a:latin typeface="+mn-ea"/>
              </a:rPr>
              <a:t>check</a:t>
            </a:r>
            <a:r>
              <a:rPr kumimoji="1" lang="ja-JP" altLang="en-US" dirty="0">
                <a:latin typeface="+mn-ea"/>
              </a:rPr>
              <a:t>　</a:t>
            </a:r>
            <a:endParaRPr kumimoji="1" lang="en-US" altLang="ja-JP" dirty="0">
              <a:latin typeface="+mn-ea"/>
            </a:endParaRPr>
          </a:p>
          <a:p>
            <a:pPr>
              <a:lnSpc>
                <a:spcPct val="150000"/>
              </a:lnSpc>
            </a:pPr>
            <a:r>
              <a:rPr kumimoji="1" lang="ja-JP" altLang="en-US" dirty="0">
                <a:latin typeface="+mn-ea"/>
              </a:rPr>
              <a:t>均衡をとる：きんこう：</a:t>
            </a:r>
            <a:r>
              <a:rPr kumimoji="1" lang="en-US" altLang="ja-JP" dirty="0">
                <a:latin typeface="+mn-ea"/>
              </a:rPr>
              <a:t> balance</a:t>
            </a:r>
          </a:p>
          <a:p>
            <a:pPr>
              <a:lnSpc>
                <a:spcPct val="150000"/>
              </a:lnSpc>
            </a:pPr>
            <a:r>
              <a:rPr lang="ja-JP" altLang="en-US" dirty="0">
                <a:latin typeface="+mn-ea"/>
              </a:rPr>
              <a:t>司法権：しほうけん：</a:t>
            </a:r>
            <a:r>
              <a:rPr lang="en-US" altLang="ja-JP" dirty="0">
                <a:latin typeface="+mn-ea"/>
              </a:rPr>
              <a:t> jurisdiction </a:t>
            </a:r>
          </a:p>
          <a:p>
            <a:pPr>
              <a:lnSpc>
                <a:spcPct val="150000"/>
              </a:lnSpc>
            </a:pPr>
            <a:r>
              <a:rPr kumimoji="1" lang="ja-JP" altLang="en-US" dirty="0">
                <a:latin typeface="+mn-ea"/>
              </a:rPr>
              <a:t>規律する：きりつ：</a:t>
            </a:r>
            <a:r>
              <a:rPr kumimoji="1" lang="en-US" altLang="ja-JP" dirty="0">
                <a:latin typeface="+mn-ea"/>
              </a:rPr>
              <a:t> discipline</a:t>
            </a:r>
            <a:endParaRPr kumimoji="1" lang="ja-JP" altLang="en-US" dirty="0">
              <a:latin typeface="+mn-ea"/>
            </a:endParaRPr>
          </a:p>
        </p:txBody>
      </p:sp>
      <p:pic>
        <p:nvPicPr>
          <p:cNvPr id="12" name="オーディオ 11">
            <a:hlinkClick r:id="" action="ppaction://media"/>
            <a:extLst>
              <a:ext uri="{FF2B5EF4-FFF2-40B4-BE49-F238E27FC236}">
                <a16:creationId xmlns:a16="http://schemas.microsoft.com/office/drawing/2014/main" id="{AECE4280-4E15-A896-FDC8-ED46557CCF4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725297716"/>
      </p:ext>
    </p:extLst>
  </p:cSld>
  <p:clrMapOvr>
    <a:masterClrMapping/>
  </p:clrMapOvr>
  <mc:AlternateContent xmlns:mc="http://schemas.openxmlformats.org/markup-compatibility/2006" xmlns:p14="http://schemas.microsoft.com/office/powerpoint/2010/main">
    <mc:Choice Requires="p14">
      <p:transition spd="slow" p14:dur="2000" advTm="24506"/>
    </mc:Choice>
    <mc:Fallback xmlns="">
      <p:transition spd="slow" advTm="24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2"/>
                </p:tgtEl>
              </p:cMediaNode>
            </p:audio>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B2AC2-7CD1-C98D-4E60-ACF698513DA4}"/>
              </a:ext>
            </a:extLst>
          </p:cNvPr>
          <p:cNvSpPr>
            <a:spLocks noGrp="1"/>
          </p:cNvSpPr>
          <p:nvPr>
            <p:ph type="title"/>
          </p:nvPr>
        </p:nvSpPr>
        <p:spPr/>
        <p:txBody>
          <a:bodyPr>
            <a:normAutofit/>
          </a:bodyPr>
          <a:lstStyle/>
          <a:p>
            <a:r>
              <a:rPr lang="en-US" altLang="ja-JP" sz="4000" dirty="0">
                <a:solidFill>
                  <a:srgbClr val="1D471B"/>
                </a:solidFill>
                <a:latin typeface="游ゴシック Light" panose="020B0300000000000000" pitchFamily="50" charset="-128"/>
                <a:ea typeface="游ゴシック Light" panose="020B0300000000000000" pitchFamily="50" charset="-128"/>
              </a:rPr>
              <a:t>6. </a:t>
            </a:r>
            <a:r>
              <a:rPr lang="ja-JP" altLang="en-US" sz="4000" dirty="0">
                <a:solidFill>
                  <a:srgbClr val="1D471B"/>
                </a:solidFill>
                <a:latin typeface="游ゴシック Light" panose="020B0300000000000000" pitchFamily="50" charset="-128"/>
                <a:ea typeface="游ゴシック Light" panose="020B0300000000000000" pitchFamily="50" charset="-128"/>
              </a:rPr>
              <a:t>弾劾裁判によって</a:t>
            </a:r>
            <a:r>
              <a:rPr lang="ja-JP" altLang="en-US" sz="4000" i="0" dirty="0">
                <a:solidFill>
                  <a:srgbClr val="1D471B"/>
                </a:solidFill>
                <a:effectLst/>
                <a:latin typeface="游ゴシック Light" panose="020B0300000000000000" pitchFamily="50" charset="-128"/>
                <a:ea typeface="游ゴシック Light" panose="020B0300000000000000" pitchFamily="50" charset="-128"/>
              </a:rPr>
              <a:t>辞めさせられた裁判官は </a:t>
            </a:r>
            <a:br>
              <a:rPr lang="en-US" altLang="ja-JP" sz="4000" i="0" dirty="0">
                <a:solidFill>
                  <a:srgbClr val="1D471B"/>
                </a:solidFill>
                <a:effectLst/>
                <a:latin typeface="游ゴシック Light" panose="020B0300000000000000" pitchFamily="50" charset="-128"/>
                <a:ea typeface="游ゴシック Light" panose="020B0300000000000000" pitchFamily="50" charset="-128"/>
              </a:rPr>
            </a:br>
            <a:r>
              <a:rPr lang="en-US" altLang="ja-JP" sz="4000" i="0" dirty="0">
                <a:solidFill>
                  <a:srgbClr val="1D471B"/>
                </a:solidFill>
                <a:effectLst/>
                <a:latin typeface="游ゴシック Light" panose="020B0300000000000000" pitchFamily="50" charset="-128"/>
                <a:ea typeface="游ゴシック Light" panose="020B0300000000000000" pitchFamily="50" charset="-128"/>
              </a:rPr>
              <a:t>   </a:t>
            </a:r>
            <a:r>
              <a:rPr lang="ja-JP" altLang="en-US" sz="4000" i="0" dirty="0">
                <a:solidFill>
                  <a:srgbClr val="1D471B"/>
                </a:solidFill>
                <a:effectLst/>
                <a:latin typeface="游ゴシック Light" panose="020B0300000000000000" pitchFamily="50" charset="-128"/>
                <a:ea typeface="游ゴシック Light" panose="020B0300000000000000" pitchFamily="50" charset="-128"/>
              </a:rPr>
              <a:t>何人いるでしょうか</a:t>
            </a:r>
            <a:r>
              <a:rPr lang="en-US" altLang="ja-JP" sz="4000" i="0" dirty="0">
                <a:solidFill>
                  <a:srgbClr val="1D471B"/>
                </a:solidFill>
                <a:effectLst/>
                <a:latin typeface="游ゴシック Light" panose="020B0300000000000000" pitchFamily="50" charset="-128"/>
                <a:ea typeface="游ゴシック Light" panose="020B0300000000000000" pitchFamily="50" charset="-128"/>
              </a:rPr>
              <a:t>?</a:t>
            </a: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5F3FAC08-57AB-5A5C-3A5A-132F7A0E7893}"/>
              </a:ext>
            </a:extLst>
          </p:cNvPr>
          <p:cNvSpPr>
            <a:spLocks noGrp="1"/>
          </p:cNvSpPr>
          <p:nvPr>
            <p:ph idx="1"/>
          </p:nvPr>
        </p:nvSpPr>
        <p:spPr/>
        <p:txBody>
          <a:bodyPr/>
          <a:lstStyle/>
          <a:p>
            <a:pPr marL="514350" indent="-514350">
              <a:buFont typeface="+mj-ea"/>
              <a:buAutoNum type="circleNumDbPlain"/>
            </a:pPr>
            <a:endParaRPr kumimoji="1" lang="en-US" altLang="ja-JP" dirty="0"/>
          </a:p>
          <a:p>
            <a:pPr marL="514350" indent="-514350">
              <a:buFont typeface="+mj-ea"/>
              <a:buAutoNum type="circleNumDbPlain"/>
            </a:pPr>
            <a:r>
              <a:rPr kumimoji="1" lang="ja-JP" altLang="en-US" dirty="0"/>
              <a:t>１８人</a:t>
            </a:r>
            <a:endParaRPr kumimoji="1"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１２人</a:t>
            </a:r>
            <a:endParaRPr lang="en-US" altLang="ja-JP" dirty="0"/>
          </a:p>
          <a:p>
            <a:pPr marL="514350" indent="-514350">
              <a:buFont typeface="+mj-ea"/>
              <a:buAutoNum type="circleNumDbPlain"/>
            </a:pPr>
            <a:endParaRPr kumimoji="1" lang="en-US" altLang="ja-JP" dirty="0"/>
          </a:p>
          <a:p>
            <a:pPr marL="514350" indent="-514350">
              <a:buFont typeface="+mj-ea"/>
              <a:buAutoNum type="circleNumDbPlain"/>
            </a:pPr>
            <a:r>
              <a:rPr lang="ja-JP" altLang="en-US" dirty="0"/>
              <a:t>７人</a:t>
            </a:r>
            <a:endParaRPr lang="en-US" altLang="ja-JP" dirty="0"/>
          </a:p>
          <a:p>
            <a:pPr marL="514350" indent="-514350">
              <a:buFont typeface="+mj-ea"/>
              <a:buAutoNum type="circleNumDbPlain"/>
            </a:pPr>
            <a:endParaRPr kumimoji="1" lang="en-US" altLang="ja-JP" dirty="0"/>
          </a:p>
          <a:p>
            <a:pPr marL="514350" indent="-514350">
              <a:buFont typeface="+mj-ea"/>
              <a:buAutoNum type="circleNumDbPlain"/>
            </a:pPr>
            <a:endParaRPr kumimoji="1" lang="ja-JP" altLang="en-US" dirty="0"/>
          </a:p>
        </p:txBody>
      </p:sp>
      <p:pic>
        <p:nvPicPr>
          <p:cNvPr id="5" name="オーディオ 4">
            <a:hlinkClick r:id="" action="ppaction://media"/>
            <a:extLst>
              <a:ext uri="{FF2B5EF4-FFF2-40B4-BE49-F238E27FC236}">
                <a16:creationId xmlns:a16="http://schemas.microsoft.com/office/drawing/2014/main" id="{B4BC3C26-28E0-9DFE-F6C4-94F55A614A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44418057"/>
      </p:ext>
    </p:extLst>
  </p:cSld>
  <p:clrMapOvr>
    <a:masterClrMapping/>
  </p:clrMapOvr>
  <mc:AlternateContent xmlns:mc="http://schemas.openxmlformats.org/markup-compatibility/2006" xmlns:p14="http://schemas.microsoft.com/office/powerpoint/2010/main">
    <mc:Choice Requires="p14">
      <p:transition spd="slow" p14:dur="2000" advTm="12190"/>
    </mc:Choice>
    <mc:Fallback xmlns="">
      <p:transition spd="slow" advTm="12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287C65-760F-6295-B988-D5ECB9FCE29B}"/>
              </a:ext>
            </a:extLst>
          </p:cNvPr>
          <p:cNvSpPr>
            <a:spLocks noGrp="1"/>
          </p:cNvSpPr>
          <p:nvPr>
            <p:ph type="title"/>
          </p:nvPr>
        </p:nvSpPr>
        <p:spPr/>
        <p:txBody>
          <a:bodyPr/>
          <a:lstStyle/>
          <a:p>
            <a:r>
              <a:rPr kumimoji="1" lang="ja-JP" altLang="en-US" dirty="0"/>
              <a:t>答　③７人</a:t>
            </a:r>
          </a:p>
        </p:txBody>
      </p:sp>
      <p:pic>
        <p:nvPicPr>
          <p:cNvPr id="4" name="コンテンツ プレースホルダー 3" descr="アイコン&#10;&#10;自動的に生成された説明">
            <a:extLst>
              <a:ext uri="{FF2B5EF4-FFF2-40B4-BE49-F238E27FC236}">
                <a16:creationId xmlns:a16="http://schemas.microsoft.com/office/drawing/2014/main" id="{F99E69ED-77C7-5925-5B87-CC3A7E3B68FA}"/>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4638431" y="2265319"/>
            <a:ext cx="719086" cy="835469"/>
          </a:xfrm>
          <a:prstGeom prst="rect">
            <a:avLst/>
          </a:prstGeom>
          <a:noFill/>
          <a:ln>
            <a:noFill/>
          </a:ln>
        </p:spPr>
      </p:pic>
      <p:pic>
        <p:nvPicPr>
          <p:cNvPr id="5" name="図 4" descr="アイコン&#10;&#10;自動的に生成された説明">
            <a:extLst>
              <a:ext uri="{FF2B5EF4-FFF2-40B4-BE49-F238E27FC236}">
                <a16:creationId xmlns:a16="http://schemas.microsoft.com/office/drawing/2014/main" id="{FAD98849-AEFF-9358-FD55-0823F876BAF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5969" y="2254192"/>
            <a:ext cx="709295" cy="826770"/>
          </a:xfrm>
          <a:prstGeom prst="rect">
            <a:avLst/>
          </a:prstGeom>
          <a:noFill/>
          <a:ln>
            <a:noFill/>
          </a:ln>
        </p:spPr>
      </p:pic>
      <p:pic>
        <p:nvPicPr>
          <p:cNvPr id="6" name="図 5" descr="アイコン&#10;&#10;自動的に生成された説明">
            <a:extLst>
              <a:ext uri="{FF2B5EF4-FFF2-40B4-BE49-F238E27FC236}">
                <a16:creationId xmlns:a16="http://schemas.microsoft.com/office/drawing/2014/main" id="{846443FA-5C3E-263A-A8FC-0FF1CA6C2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8824" y="2295832"/>
            <a:ext cx="709295" cy="826770"/>
          </a:xfrm>
          <a:prstGeom prst="rect">
            <a:avLst/>
          </a:prstGeom>
          <a:noFill/>
          <a:ln>
            <a:noFill/>
          </a:ln>
        </p:spPr>
      </p:pic>
      <p:pic>
        <p:nvPicPr>
          <p:cNvPr id="7" name="図 6" descr="アイコン&#10;&#10;自動的に生成された説明">
            <a:extLst>
              <a:ext uri="{FF2B5EF4-FFF2-40B4-BE49-F238E27FC236}">
                <a16:creationId xmlns:a16="http://schemas.microsoft.com/office/drawing/2014/main" id="{FA92BF5A-B9A3-EFD2-3DC9-616393A86AF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6362" y="2263512"/>
            <a:ext cx="709295" cy="826770"/>
          </a:xfrm>
          <a:prstGeom prst="rect">
            <a:avLst/>
          </a:prstGeom>
          <a:noFill/>
          <a:ln>
            <a:noFill/>
          </a:ln>
        </p:spPr>
      </p:pic>
      <p:pic>
        <p:nvPicPr>
          <p:cNvPr id="8" name="図 7" descr="アイコン&#10;&#10;自動的に生成された説明">
            <a:extLst>
              <a:ext uri="{FF2B5EF4-FFF2-40B4-BE49-F238E27FC236}">
                <a16:creationId xmlns:a16="http://schemas.microsoft.com/office/drawing/2014/main" id="{6394962C-4F18-DFCC-90F1-6C956DD7867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900" y="2253150"/>
            <a:ext cx="709295" cy="826770"/>
          </a:xfrm>
          <a:prstGeom prst="rect">
            <a:avLst/>
          </a:prstGeom>
          <a:noFill/>
          <a:ln>
            <a:noFill/>
          </a:ln>
        </p:spPr>
      </p:pic>
      <p:pic>
        <p:nvPicPr>
          <p:cNvPr id="9" name="図 8" descr="アイコン&#10;&#10;自動的に生成された説明">
            <a:extLst>
              <a:ext uri="{FF2B5EF4-FFF2-40B4-BE49-F238E27FC236}">
                <a16:creationId xmlns:a16="http://schemas.microsoft.com/office/drawing/2014/main" id="{688ABE5D-FB19-A73E-1F13-670A677AC3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6964" y="2337472"/>
            <a:ext cx="709295" cy="826770"/>
          </a:xfrm>
          <a:prstGeom prst="rect">
            <a:avLst/>
          </a:prstGeom>
          <a:noFill/>
          <a:ln>
            <a:noFill/>
          </a:ln>
        </p:spPr>
      </p:pic>
      <p:pic>
        <p:nvPicPr>
          <p:cNvPr id="10" name="図 9" descr="アイコン&#10;&#10;自動的に生成された説明">
            <a:extLst>
              <a:ext uri="{FF2B5EF4-FFF2-40B4-BE49-F238E27FC236}">
                <a16:creationId xmlns:a16="http://schemas.microsoft.com/office/drawing/2014/main" id="{C75D5524-48C1-688C-D890-5B87F06CD6E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6036" y="2337472"/>
            <a:ext cx="709295" cy="826770"/>
          </a:xfrm>
          <a:prstGeom prst="rect">
            <a:avLst/>
          </a:prstGeom>
          <a:noFill/>
          <a:ln>
            <a:noFill/>
          </a:ln>
        </p:spPr>
      </p:pic>
      <p:sp>
        <p:nvSpPr>
          <p:cNvPr id="11" name="テキスト ボックス 10">
            <a:extLst>
              <a:ext uri="{FF2B5EF4-FFF2-40B4-BE49-F238E27FC236}">
                <a16:creationId xmlns:a16="http://schemas.microsoft.com/office/drawing/2014/main" id="{C0F1DEB4-B7BA-012B-5ED9-567500FB0AB6}"/>
              </a:ext>
            </a:extLst>
          </p:cNvPr>
          <p:cNvSpPr txBox="1"/>
          <p:nvPr/>
        </p:nvSpPr>
        <p:spPr>
          <a:xfrm>
            <a:off x="677333" y="1972966"/>
            <a:ext cx="11159067" cy="1107996"/>
          </a:xfrm>
          <a:prstGeom prst="rect">
            <a:avLst/>
          </a:prstGeom>
          <a:noFill/>
          <a:ln>
            <a:solidFill>
              <a:srgbClr val="00B0F0"/>
            </a:solidFill>
          </a:ln>
        </p:spPr>
        <p:txBody>
          <a:bodyPr wrap="square" rtlCol="0">
            <a:spAutoFit/>
          </a:bodyPr>
          <a:lstStyle/>
          <a:p>
            <a:r>
              <a:rPr kumimoji="1" lang="ja-JP" altLang="en-US" sz="6600" b="1" dirty="0">
                <a:solidFill>
                  <a:srgbClr val="00B0F0"/>
                </a:solidFill>
                <a:effectLst>
                  <a:outerShdw blurRad="38100" dist="38100" dir="2700000" algn="tl">
                    <a:srgbClr val="000000">
                      <a:alpha val="43137"/>
                    </a:srgbClr>
                  </a:outerShdw>
                </a:effectLst>
              </a:rPr>
              <a:t>　　　罷　　　　免</a:t>
            </a:r>
          </a:p>
        </p:txBody>
      </p:sp>
      <p:sp>
        <p:nvSpPr>
          <p:cNvPr id="12" name="テキスト ボックス 11">
            <a:extLst>
              <a:ext uri="{FF2B5EF4-FFF2-40B4-BE49-F238E27FC236}">
                <a16:creationId xmlns:a16="http://schemas.microsoft.com/office/drawing/2014/main" id="{12194207-6814-CC02-A1DA-FE0EB4D6B7AF}"/>
              </a:ext>
            </a:extLst>
          </p:cNvPr>
          <p:cNvSpPr txBox="1"/>
          <p:nvPr/>
        </p:nvSpPr>
        <p:spPr>
          <a:xfrm>
            <a:off x="0" y="3757213"/>
            <a:ext cx="6044867" cy="3277820"/>
          </a:xfrm>
          <a:prstGeom prst="rect">
            <a:avLst/>
          </a:prstGeom>
          <a:noFill/>
        </p:spPr>
        <p:txBody>
          <a:bodyPr wrap="square" rtlCol="0">
            <a:spAutoFit/>
          </a:bodyPr>
          <a:lstStyle/>
          <a:p>
            <a:pPr>
              <a:lnSpc>
                <a:spcPct val="150000"/>
              </a:lnSpc>
            </a:pPr>
            <a:r>
              <a:rPr kumimoji="1" lang="ja-JP" altLang="en-US" dirty="0">
                <a:latin typeface="游ゴシック" panose="020B0400000000000000" pitchFamily="50" charset="-128"/>
                <a:ea typeface="游ゴシック" panose="020B0400000000000000" pitchFamily="50" charset="-128"/>
              </a:rPr>
              <a:t>接待を受ける：せったいをうける：</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　　　　　</a:t>
            </a:r>
            <a:r>
              <a:rPr kumimoji="1" lang="en-US" altLang="ja-JP" dirty="0">
                <a:latin typeface="游ゴシック" panose="020B0400000000000000" pitchFamily="50" charset="-128"/>
                <a:ea typeface="游ゴシック" panose="020B0400000000000000" pitchFamily="50" charset="-128"/>
              </a:rPr>
              <a:t>accept </a:t>
            </a:r>
            <a:r>
              <a:rPr kumimoji="1" lang="ja-JP" altLang="en-US" dirty="0">
                <a:latin typeface="游ゴシック" panose="020B0400000000000000" pitchFamily="50" charset="-128"/>
                <a:ea typeface="游ゴシック" panose="020B0400000000000000" pitchFamily="50" charset="-128"/>
              </a:rPr>
              <a:t>～</a:t>
            </a:r>
            <a:r>
              <a:rPr kumimoji="1" lang="en-US" altLang="ja-JP" dirty="0">
                <a:latin typeface="游ゴシック" panose="020B0400000000000000" pitchFamily="50" charset="-128"/>
                <a:ea typeface="游ゴシック" panose="020B0400000000000000" pitchFamily="50" charset="-128"/>
              </a:rPr>
              <a:t> in the form of favors</a:t>
            </a:r>
          </a:p>
          <a:p>
            <a:pPr>
              <a:lnSpc>
                <a:spcPct val="150000"/>
              </a:lnSpc>
            </a:pPr>
            <a:r>
              <a:rPr lang="ja-JP" altLang="en-US" dirty="0">
                <a:latin typeface="游ゴシック" panose="020B0400000000000000" pitchFamily="50" charset="-128"/>
                <a:ea typeface="游ゴシック" panose="020B0400000000000000" pitchFamily="50" charset="-128"/>
              </a:rPr>
              <a:t>逮捕状：たいほじょう：</a:t>
            </a:r>
            <a:r>
              <a:rPr lang="en-US" altLang="ja-JP" dirty="0">
                <a:latin typeface="游ゴシック" panose="020B0400000000000000" pitchFamily="50" charset="-128"/>
                <a:ea typeface="游ゴシック" panose="020B0400000000000000" pitchFamily="50" charset="-128"/>
              </a:rPr>
              <a:t>an arrest warrant</a:t>
            </a:r>
          </a:p>
          <a:p>
            <a:pPr>
              <a:lnSpc>
                <a:spcPct val="150000"/>
              </a:lnSpc>
            </a:pPr>
            <a:r>
              <a:rPr kumimoji="1" lang="ja-JP" altLang="en-US" dirty="0">
                <a:latin typeface="游ゴシック" panose="020B0400000000000000" pitchFamily="50" charset="-128"/>
                <a:ea typeface="游ゴシック" panose="020B0400000000000000" pitchFamily="50" charset="-128"/>
              </a:rPr>
              <a:t>偽電話：にせでんわ：</a:t>
            </a:r>
            <a:r>
              <a:rPr kumimoji="1" lang="en-US" altLang="ja-JP" dirty="0">
                <a:latin typeface="游ゴシック" panose="020B0400000000000000" pitchFamily="50" charset="-128"/>
                <a:ea typeface="游ゴシック" panose="020B0400000000000000" pitchFamily="50" charset="-128"/>
              </a:rPr>
              <a:t>fake call</a:t>
            </a:r>
          </a:p>
          <a:p>
            <a:pPr>
              <a:lnSpc>
                <a:spcPct val="150000"/>
              </a:lnSpc>
            </a:pPr>
            <a:r>
              <a:rPr lang="ja-JP" altLang="en-US" dirty="0">
                <a:latin typeface="游ゴシック" panose="020B0400000000000000" pitchFamily="50" charset="-128"/>
                <a:ea typeface="游ゴシック" panose="020B0400000000000000" pitchFamily="50" charset="-128"/>
              </a:rPr>
              <a:t>新聞記者：しんぶんきしゃ：</a:t>
            </a:r>
            <a:r>
              <a:rPr lang="en-US" altLang="ja-JP" dirty="0">
                <a:latin typeface="游ゴシック" panose="020B0400000000000000" pitchFamily="50" charset="-128"/>
                <a:ea typeface="游ゴシック" panose="020B0400000000000000" pitchFamily="50" charset="-128"/>
              </a:rPr>
              <a:t>a newspaper journalist</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ストーカー：</a:t>
            </a:r>
            <a:r>
              <a:rPr lang="en-US" altLang="ja-JP" dirty="0">
                <a:latin typeface="游ゴシック" panose="020B0400000000000000" pitchFamily="50" charset="-128"/>
                <a:ea typeface="游ゴシック" panose="020B0400000000000000" pitchFamily="50" charset="-128"/>
              </a:rPr>
              <a:t> a stalker</a:t>
            </a:r>
          </a:p>
          <a:p>
            <a:pPr>
              <a:lnSpc>
                <a:spcPct val="150000"/>
              </a:lnSpc>
            </a:pPr>
            <a:r>
              <a:rPr kumimoji="1" lang="ja-JP" altLang="en-US" dirty="0">
                <a:latin typeface="游ゴシック" panose="020B0400000000000000" pitchFamily="50" charset="-128"/>
                <a:ea typeface="游ゴシック" panose="020B0400000000000000" pitchFamily="50" charset="-128"/>
              </a:rPr>
              <a:t>盗撮：とうさつ：</a:t>
            </a:r>
            <a:r>
              <a:rPr lang="en-US" altLang="ja-JP">
                <a:latin typeface="游ゴシック" panose="020B0400000000000000" pitchFamily="50" charset="-128"/>
                <a:ea typeface="游ゴシック" panose="020B0400000000000000" pitchFamily="50" charset="-128"/>
              </a:rPr>
              <a:t>s</a:t>
            </a:r>
            <a:r>
              <a:rPr kumimoji="1" lang="en-US" altLang="ja-JP">
                <a:latin typeface="游ゴシック" panose="020B0400000000000000" pitchFamily="50" charset="-128"/>
                <a:ea typeface="游ゴシック" panose="020B0400000000000000" pitchFamily="50" charset="-128"/>
              </a:rPr>
              <a:t>ecret </a:t>
            </a:r>
            <a:r>
              <a:rPr kumimoji="1" lang="en-US" altLang="ja-JP" dirty="0">
                <a:latin typeface="游ゴシック" panose="020B0400000000000000" pitchFamily="50" charset="-128"/>
                <a:ea typeface="游ゴシック" panose="020B0400000000000000" pitchFamily="50" charset="-128"/>
              </a:rPr>
              <a:t>photography</a:t>
            </a:r>
          </a:p>
          <a:p>
            <a:endParaRPr kumimoji="1" lang="ja-JP" altLang="en-US" dirty="0"/>
          </a:p>
        </p:txBody>
      </p:sp>
      <p:pic>
        <p:nvPicPr>
          <p:cNvPr id="18" name="オーディオ 17">
            <a:hlinkClick r:id="" action="ppaction://media"/>
            <a:extLst>
              <a:ext uri="{FF2B5EF4-FFF2-40B4-BE49-F238E27FC236}">
                <a16:creationId xmlns:a16="http://schemas.microsoft.com/office/drawing/2014/main" id="{F96558AA-DC0B-5B26-00D9-44859FB8101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80494063"/>
      </p:ext>
    </p:extLst>
  </p:cSld>
  <p:clrMapOvr>
    <a:masterClrMapping/>
  </p:clrMapOvr>
  <mc:AlternateContent xmlns:mc="http://schemas.openxmlformats.org/markup-compatibility/2006" xmlns:p14="http://schemas.microsoft.com/office/powerpoint/2010/main">
    <mc:Choice Requires="p14">
      <p:transition spd="slow" p14:dur="2000" advTm="28802"/>
    </mc:Choice>
    <mc:Fallback xmlns="">
      <p:transition spd="slow" advTm="28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8"/>
                </p:tgtEl>
              </p:cMediaNode>
            </p:audio>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lstStyle/>
          <a:p>
            <a:r>
              <a:rPr lang="ja-JP" altLang="en-US" dirty="0"/>
              <a:t>まとめ</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a:xfrm>
            <a:off x="575733" y="1337734"/>
            <a:ext cx="11616267" cy="5520266"/>
          </a:xfrm>
        </p:spPr>
        <p:txBody>
          <a:bodyPr>
            <a:normAutofit/>
          </a:bodyPr>
          <a:lstStyle/>
          <a:p>
            <a:pPr marL="0" indent="0">
              <a:buNone/>
            </a:pPr>
            <a:endParaRPr kumimoji="1" lang="en-US" altLang="ja-JP" dirty="0"/>
          </a:p>
          <a:p>
            <a:r>
              <a:rPr lang="ja-JP" altLang="en-US" dirty="0"/>
              <a:t>裁判官は公正な裁判ができるように憲法で身分を保障されている</a:t>
            </a:r>
            <a:endParaRPr lang="en-US" altLang="ja-JP" dirty="0"/>
          </a:p>
          <a:p>
            <a:endParaRPr lang="en-US" altLang="ja-JP" dirty="0"/>
          </a:p>
          <a:p>
            <a:r>
              <a:rPr lang="ja-JP" altLang="en-US" dirty="0"/>
              <a:t>国民の信頼を裏切る行為をした裁判官を、弾劾裁判所は罷免する</a:t>
            </a:r>
            <a:endParaRPr lang="en-US" altLang="ja-JP" dirty="0"/>
          </a:p>
          <a:p>
            <a:pPr marL="0" indent="0">
              <a:buNone/>
            </a:pPr>
            <a:r>
              <a:rPr lang="ja-JP" altLang="en-US" dirty="0"/>
              <a:t>　ことができる</a:t>
            </a:r>
            <a:endParaRPr lang="en-US" altLang="ja-JP" dirty="0"/>
          </a:p>
          <a:p>
            <a:endParaRPr lang="en-US" altLang="ja-JP" dirty="0"/>
          </a:p>
          <a:p>
            <a:r>
              <a:rPr lang="ja-JP" altLang="en-US" dirty="0"/>
              <a:t>弾劾裁判所は国会が設置する</a:t>
            </a:r>
            <a:endParaRPr lang="en-US" altLang="ja-JP" dirty="0"/>
          </a:p>
          <a:p>
            <a:pPr marL="0" indent="0">
              <a:buNone/>
            </a:pPr>
            <a:endParaRPr lang="en-US" altLang="ja-JP" dirty="0"/>
          </a:p>
          <a:p>
            <a:pPr>
              <a:lnSpc>
                <a:spcPct val="150000"/>
              </a:lnSpc>
            </a:pPr>
            <a:r>
              <a:rPr lang="ja-JP" altLang="en-US" dirty="0"/>
              <a:t>弾劾裁判は、三権分立の一環である。また、国民が公務員を選んだり、辞めさせたりする権利の実現である。</a:t>
            </a:r>
            <a:endParaRPr lang="en-US" altLang="ja-JP" dirty="0"/>
          </a:p>
          <a:p>
            <a:endParaRPr kumimoji="1" lang="ja-JP" altLang="en-US" dirty="0"/>
          </a:p>
        </p:txBody>
      </p:sp>
      <p:pic>
        <p:nvPicPr>
          <p:cNvPr id="4" name="オーディオ 3">
            <a:hlinkClick r:id="" action="ppaction://media"/>
            <a:extLst>
              <a:ext uri="{FF2B5EF4-FFF2-40B4-BE49-F238E27FC236}">
                <a16:creationId xmlns:a16="http://schemas.microsoft.com/office/drawing/2014/main" id="{7CE1D26F-B1AC-A53C-6AB7-699B09EB32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95510058"/>
      </p:ext>
    </p:extLst>
  </p:cSld>
  <p:clrMapOvr>
    <a:masterClrMapping/>
  </p:clrMapOvr>
  <mc:AlternateContent xmlns:mc="http://schemas.openxmlformats.org/markup-compatibility/2006" xmlns:p14="http://schemas.microsoft.com/office/powerpoint/2010/main">
    <mc:Choice Requires="p14">
      <p:transition spd="slow" p14:dur="2000" advTm="5745"/>
    </mc:Choice>
    <mc:Fallback xmlns="">
      <p:transition spd="slow" advTm="5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F2154-DED6-E657-7B01-DE3E239E8B06}"/>
              </a:ext>
            </a:extLst>
          </p:cNvPr>
          <p:cNvSpPr>
            <a:spLocks noGrp="1"/>
          </p:cNvSpPr>
          <p:nvPr>
            <p:ph type="title"/>
          </p:nvPr>
        </p:nvSpPr>
        <p:spPr/>
        <p:txBody>
          <a:bodyPr/>
          <a:lstStyle/>
          <a:p>
            <a:r>
              <a:rPr lang="ja-JP" altLang="en-US" dirty="0"/>
              <a:t>参考：アメリカの弾劾裁判制度</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20872E94-1858-68FA-C07D-E2C051EE6E22}"/>
              </a:ext>
            </a:extLst>
          </p:cNvPr>
          <p:cNvSpPr>
            <a:spLocks noGrp="1"/>
          </p:cNvSpPr>
          <p:nvPr>
            <p:ph idx="1"/>
          </p:nvPr>
        </p:nvSpPr>
        <p:spPr>
          <a:xfrm>
            <a:off x="389466" y="1128788"/>
            <a:ext cx="11586633" cy="3142646"/>
          </a:xfrm>
        </p:spPr>
        <p:txBody>
          <a:bodyPr>
            <a:noAutofit/>
          </a:bodyPr>
          <a:lstStyle/>
          <a:p>
            <a:pPr marL="0" indent="0">
              <a:lnSpc>
                <a:spcPct val="100000"/>
              </a:lnSpc>
              <a:buNone/>
            </a:pPr>
            <a:r>
              <a:rPr lang="ja-JP" altLang="ja-JP" sz="2400" dirty="0">
                <a:latin typeface="+mn-ea"/>
              </a:rPr>
              <a:t>合衆国憲法</a:t>
            </a:r>
            <a:r>
              <a:rPr lang="ja-JP" altLang="en-US" sz="2400" dirty="0">
                <a:latin typeface="+mn-ea"/>
              </a:rPr>
              <a:t>第</a:t>
            </a:r>
            <a:r>
              <a:rPr lang="en-US" altLang="ja-JP" sz="2400" dirty="0">
                <a:latin typeface="+mn-ea"/>
              </a:rPr>
              <a:t>2</a:t>
            </a:r>
            <a:r>
              <a:rPr lang="ja-JP" altLang="en-US" sz="2400" dirty="0">
                <a:latin typeface="+mn-ea"/>
              </a:rPr>
              <a:t>条第</a:t>
            </a:r>
            <a:r>
              <a:rPr lang="en-US" altLang="ja-JP" sz="2400" dirty="0">
                <a:latin typeface="+mn-ea"/>
              </a:rPr>
              <a:t>4</a:t>
            </a:r>
            <a:r>
              <a:rPr lang="ja-JP" altLang="en-US" sz="2400" dirty="0">
                <a:latin typeface="+mn-ea"/>
              </a:rPr>
              <a:t>項</a:t>
            </a:r>
            <a:endParaRPr lang="en-US" altLang="ja-JP" sz="2400" dirty="0">
              <a:latin typeface="+mn-ea"/>
            </a:endParaRPr>
          </a:p>
          <a:p>
            <a:pPr marL="0" indent="0">
              <a:lnSpc>
                <a:spcPct val="100000"/>
              </a:lnSpc>
              <a:buNone/>
            </a:pPr>
            <a:r>
              <a:rPr lang="ja-JP" altLang="ja-JP" sz="2400" dirty="0">
                <a:latin typeface="+mn-ea"/>
              </a:rPr>
              <a:t>大統領、副大統領及び合衆国の全ての文官は、反逆罪、収賄罪又は其の他の重罪及び軽罪に就き弾劾され、且つ有罪の判決を受けた場合は、其の職を免ぜられる</a:t>
            </a:r>
            <a:endParaRPr lang="en-US" altLang="ja-JP" sz="2400" dirty="0">
              <a:latin typeface="+mn-ea"/>
            </a:endParaRPr>
          </a:p>
          <a:p>
            <a:pPr marL="0" indent="0">
              <a:lnSpc>
                <a:spcPct val="100000"/>
              </a:lnSpc>
              <a:buNone/>
            </a:pPr>
            <a:r>
              <a:rPr lang="en-US" altLang="ja-JP" sz="2400" dirty="0">
                <a:ea typeface="ＭＳ 明朝" panose="02020609040205080304" pitchFamily="17" charset="-128"/>
              </a:rPr>
              <a:t>The Constitution of the United States</a:t>
            </a:r>
            <a:r>
              <a:rPr lang="ja-JP" altLang="en-US" sz="2400" dirty="0">
                <a:ea typeface="ＭＳ 明朝" panose="02020609040205080304" pitchFamily="17" charset="-128"/>
              </a:rPr>
              <a:t>　</a:t>
            </a:r>
            <a:r>
              <a:rPr lang="en-US" altLang="ja-JP" sz="2400" dirty="0">
                <a:ea typeface="ＭＳ 明朝" panose="02020609040205080304" pitchFamily="17" charset="-128"/>
              </a:rPr>
              <a:t>Article. II.</a:t>
            </a:r>
            <a:r>
              <a:rPr lang="ja-JP" altLang="en-US" sz="2400" dirty="0">
                <a:ea typeface="ＭＳ 明朝" panose="02020609040205080304" pitchFamily="17" charset="-128"/>
              </a:rPr>
              <a:t>　</a:t>
            </a:r>
            <a:r>
              <a:rPr lang="en-US" altLang="ja-JP" sz="2400" dirty="0">
                <a:ea typeface="ＭＳ 明朝" panose="02020609040205080304" pitchFamily="17" charset="-128"/>
              </a:rPr>
              <a:t>Section. 4.</a:t>
            </a:r>
          </a:p>
          <a:p>
            <a:pPr marL="0" indent="0">
              <a:lnSpc>
                <a:spcPct val="100000"/>
              </a:lnSpc>
              <a:buNone/>
            </a:pPr>
            <a:r>
              <a:rPr lang="en-US" altLang="ja-JP" sz="2400" dirty="0">
                <a:ea typeface="ＭＳ 明朝" panose="02020609040205080304" pitchFamily="17" charset="-128"/>
              </a:rPr>
              <a:t>The President, Vice President and all civil Officers of the United States, shall be removed from Office on Impeachment for, and Conviction of, Treason, Bribery, or other high Crimes and Misdemeanors.</a:t>
            </a:r>
          </a:p>
        </p:txBody>
      </p:sp>
      <p:pic>
        <p:nvPicPr>
          <p:cNvPr id="4" name="図 3">
            <a:extLst>
              <a:ext uri="{FF2B5EF4-FFF2-40B4-BE49-F238E27FC236}">
                <a16:creationId xmlns:a16="http://schemas.microsoft.com/office/drawing/2014/main" id="{34306F83-6A4F-66F2-C724-5B08D3D8B7D4}"/>
              </a:ext>
            </a:extLst>
          </p:cNvPr>
          <p:cNvPicPr>
            <a:picLocks noChangeAspect="1"/>
          </p:cNvPicPr>
          <p:nvPr/>
        </p:nvPicPr>
        <p:blipFill>
          <a:blip r:embed="rId6"/>
          <a:stretch>
            <a:fillRect/>
          </a:stretch>
        </p:blipFill>
        <p:spPr>
          <a:xfrm>
            <a:off x="10053724" y="5482617"/>
            <a:ext cx="1010258" cy="1010258"/>
          </a:xfrm>
          <a:prstGeom prst="rect">
            <a:avLst/>
          </a:prstGeom>
        </p:spPr>
      </p:pic>
      <p:sp>
        <p:nvSpPr>
          <p:cNvPr id="11" name="テキスト ボックス 10">
            <a:extLst>
              <a:ext uri="{FF2B5EF4-FFF2-40B4-BE49-F238E27FC236}">
                <a16:creationId xmlns:a16="http://schemas.microsoft.com/office/drawing/2014/main" id="{AEF39BCD-AB56-CC81-99EE-2B5B86B6C89D}"/>
              </a:ext>
            </a:extLst>
          </p:cNvPr>
          <p:cNvSpPr txBox="1"/>
          <p:nvPr/>
        </p:nvSpPr>
        <p:spPr>
          <a:xfrm>
            <a:off x="2760132" y="4650741"/>
            <a:ext cx="7065766" cy="1200329"/>
          </a:xfrm>
          <a:prstGeom prst="rect">
            <a:avLst/>
          </a:prstGeom>
          <a:noFill/>
        </p:spPr>
        <p:txBody>
          <a:bodyPr wrap="square" rtlCol="0">
            <a:spAutoFit/>
          </a:bodyPr>
          <a:lstStyle/>
          <a:p>
            <a:r>
              <a:rPr lang="ja-JP" altLang="en-US" sz="2400" dirty="0"/>
              <a:t>下院が単純過半数の賛成で訴追し、</a:t>
            </a:r>
            <a:endParaRPr lang="en-US" altLang="ja-JP" sz="2400" dirty="0"/>
          </a:p>
          <a:p>
            <a:r>
              <a:rPr lang="ja-JP" altLang="en-US" sz="2400" dirty="0"/>
              <a:t>上院が裁判を行い、上院議員の</a:t>
            </a:r>
            <a:r>
              <a:rPr lang="en-US" altLang="ja-JP" sz="2400" dirty="0"/>
              <a:t>2/3</a:t>
            </a:r>
            <a:r>
              <a:rPr lang="ja-JP" altLang="en-US" sz="2400" dirty="0"/>
              <a:t>多数の賛成で弾劾を決定する。（合衆国憲法第</a:t>
            </a:r>
            <a:r>
              <a:rPr lang="en-US" altLang="ja-JP" sz="2400" dirty="0"/>
              <a:t>1</a:t>
            </a:r>
            <a:r>
              <a:rPr lang="ja-JP" altLang="en-US" sz="2400" dirty="0"/>
              <a:t>条</a:t>
            </a:r>
            <a:r>
              <a:rPr lang="en-US" altLang="ja-JP" sz="2400" dirty="0"/>
              <a:t>2</a:t>
            </a:r>
            <a:r>
              <a:rPr lang="ja-JP" altLang="en-US" sz="2400" dirty="0"/>
              <a:t>，</a:t>
            </a:r>
            <a:r>
              <a:rPr lang="en-US" altLang="ja-JP" sz="2400" dirty="0"/>
              <a:t>3</a:t>
            </a:r>
            <a:r>
              <a:rPr lang="ja-JP" altLang="en-US" sz="2400" dirty="0"/>
              <a:t>節）</a:t>
            </a:r>
            <a:endParaRPr kumimoji="1" lang="ja-JP" altLang="en-US" sz="2400" dirty="0"/>
          </a:p>
        </p:txBody>
      </p:sp>
      <p:pic>
        <p:nvPicPr>
          <p:cNvPr id="6" name="図 5">
            <a:extLst>
              <a:ext uri="{FF2B5EF4-FFF2-40B4-BE49-F238E27FC236}">
                <a16:creationId xmlns:a16="http://schemas.microsoft.com/office/drawing/2014/main" id="{2E5D8D5F-3B05-BF80-15F0-38E154AE105D}"/>
              </a:ext>
            </a:extLst>
          </p:cNvPr>
          <p:cNvPicPr>
            <a:picLocks noChangeAspect="1"/>
          </p:cNvPicPr>
          <p:nvPr/>
        </p:nvPicPr>
        <p:blipFill>
          <a:blip r:embed="rId7"/>
          <a:stretch>
            <a:fillRect/>
          </a:stretch>
        </p:blipFill>
        <p:spPr>
          <a:xfrm>
            <a:off x="309419" y="4297284"/>
            <a:ext cx="2370666" cy="2560716"/>
          </a:xfrm>
          <a:prstGeom prst="rect">
            <a:avLst/>
          </a:prstGeom>
        </p:spPr>
      </p:pic>
      <p:sp>
        <p:nvSpPr>
          <p:cNvPr id="9" name="テキスト ボックス 8">
            <a:extLst>
              <a:ext uri="{FF2B5EF4-FFF2-40B4-BE49-F238E27FC236}">
                <a16:creationId xmlns:a16="http://schemas.microsoft.com/office/drawing/2014/main" id="{A75F966D-2B8B-5830-D503-A68E76DBD4DA}"/>
              </a:ext>
            </a:extLst>
          </p:cNvPr>
          <p:cNvSpPr txBox="1"/>
          <p:nvPr/>
        </p:nvSpPr>
        <p:spPr>
          <a:xfrm>
            <a:off x="10053724" y="4944532"/>
            <a:ext cx="1312776" cy="523220"/>
          </a:xfrm>
          <a:prstGeom prst="rect">
            <a:avLst/>
          </a:prstGeom>
          <a:noFill/>
        </p:spPr>
        <p:txBody>
          <a:bodyPr wrap="square" rtlCol="0">
            <a:spAutoFit/>
          </a:bodyPr>
          <a:lstStyle/>
          <a:p>
            <a:r>
              <a:rPr kumimoji="1" lang="ja-JP" altLang="en-US" sz="2800" b="1" dirty="0"/>
              <a:t>罷免？</a:t>
            </a:r>
          </a:p>
        </p:txBody>
      </p:sp>
      <p:pic>
        <p:nvPicPr>
          <p:cNvPr id="5" name="オーディオ 4">
            <a:hlinkClick r:id="" action="ppaction://media"/>
            <a:extLst>
              <a:ext uri="{FF2B5EF4-FFF2-40B4-BE49-F238E27FC236}">
                <a16:creationId xmlns:a16="http://schemas.microsoft.com/office/drawing/2014/main" id="{A9CB166A-9E61-6016-4983-4D6A44B4F57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689525577"/>
      </p:ext>
    </p:extLst>
  </p:cSld>
  <p:clrMapOvr>
    <a:masterClrMapping/>
  </p:clrMapOvr>
  <mc:AlternateContent xmlns:mc="http://schemas.openxmlformats.org/markup-compatibility/2006" xmlns:p14="http://schemas.microsoft.com/office/powerpoint/2010/main">
    <mc:Choice Requires="p14">
      <p:transition spd="slow" p14:dur="2000" advTm="5002"/>
    </mc:Choice>
    <mc:Fallback xmlns="">
      <p:transition spd="slow" advTm="5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A0041-13A0-29FE-C9C7-9C651B45BCD3}"/>
              </a:ext>
            </a:extLst>
          </p:cNvPr>
          <p:cNvSpPr>
            <a:spLocks noGrp="1"/>
          </p:cNvSpPr>
          <p:nvPr>
            <p:ph type="title"/>
          </p:nvPr>
        </p:nvSpPr>
        <p:spPr>
          <a:xfrm>
            <a:off x="838200" y="365125"/>
            <a:ext cx="11137900" cy="1325563"/>
          </a:xfrm>
        </p:spPr>
        <p:txBody>
          <a:bodyPr>
            <a:normAutofit/>
          </a:bodyPr>
          <a:lstStyle/>
          <a:p>
            <a:r>
              <a:rPr kumimoji="1" lang="ja-JP" altLang="en-US" sz="4000" dirty="0"/>
              <a:t>参考：宇都宮地方・簡易裁判所の裁判官</a:t>
            </a:r>
          </a:p>
        </p:txBody>
      </p:sp>
      <p:sp>
        <p:nvSpPr>
          <p:cNvPr id="3" name="コンテンツ プレースホルダー 2">
            <a:extLst>
              <a:ext uri="{FF2B5EF4-FFF2-40B4-BE49-F238E27FC236}">
                <a16:creationId xmlns:a16="http://schemas.microsoft.com/office/drawing/2014/main" id="{65C53F25-244D-858C-775B-9087166F1054}"/>
              </a:ext>
            </a:extLst>
          </p:cNvPr>
          <p:cNvSpPr>
            <a:spLocks noGrp="1"/>
          </p:cNvSpPr>
          <p:nvPr>
            <p:ph idx="1"/>
          </p:nvPr>
        </p:nvSpPr>
        <p:spPr>
          <a:xfrm>
            <a:off x="838200" y="1825624"/>
            <a:ext cx="10515600" cy="5032376"/>
          </a:xfrm>
        </p:spPr>
        <p:txBody>
          <a:bodyPr>
            <a:normAutofit fontScale="92500" lnSpcReduction="10000"/>
          </a:bodyPr>
          <a:lstStyle/>
          <a:p>
            <a:pPr marL="0" indent="0">
              <a:buNone/>
            </a:pPr>
            <a:r>
              <a:rPr kumimoji="1" lang="en-US" altLang="ja-JP" dirty="0"/>
              <a:t>2008</a:t>
            </a:r>
            <a:r>
              <a:rPr kumimoji="1" lang="ja-JP" altLang="en-US" dirty="0"/>
              <a:t>年</a:t>
            </a:r>
            <a:endParaRPr kumimoji="1" lang="en-US" altLang="ja-JP" dirty="0"/>
          </a:p>
          <a:p>
            <a:pPr marL="0" indent="0">
              <a:buNone/>
            </a:pPr>
            <a:r>
              <a:rPr kumimoji="1" lang="ja-JP" altLang="en-US" b="1" dirty="0"/>
              <a:t>刑事裁判</a:t>
            </a:r>
            <a:r>
              <a:rPr kumimoji="1" lang="ja-JP" altLang="en-US" dirty="0"/>
              <a:t>　</a:t>
            </a:r>
            <a:endParaRPr kumimoji="1" lang="en-US" altLang="ja-JP" dirty="0"/>
          </a:p>
          <a:p>
            <a:r>
              <a:rPr kumimoji="1" lang="en-US" altLang="ja-JP" dirty="0"/>
              <a:t>5</a:t>
            </a:r>
            <a:r>
              <a:rPr kumimoji="1" lang="ja-JP" altLang="en-US" dirty="0"/>
              <a:t>月</a:t>
            </a:r>
            <a:r>
              <a:rPr kumimoji="1" lang="en-US" altLang="ja-JP" dirty="0"/>
              <a:t>21</a:t>
            </a:r>
            <a:r>
              <a:rPr kumimoji="1" lang="ja-JP" altLang="en-US" dirty="0"/>
              <a:t>日：ストーカー規制法違反容疑で山梨県警により逮捕</a:t>
            </a:r>
            <a:endParaRPr kumimoji="1" lang="en-US" altLang="ja-JP" dirty="0"/>
          </a:p>
          <a:p>
            <a:r>
              <a:rPr kumimoji="1" lang="en-US" altLang="ja-JP" dirty="0"/>
              <a:t>6</a:t>
            </a:r>
            <a:r>
              <a:rPr kumimoji="1" lang="ja-JP" altLang="en-US" dirty="0"/>
              <a:t>月</a:t>
            </a:r>
            <a:r>
              <a:rPr kumimoji="1" lang="en-US" altLang="ja-JP" dirty="0"/>
              <a:t>10</a:t>
            </a:r>
            <a:r>
              <a:rPr kumimoji="1" lang="ja-JP" altLang="en-US" dirty="0"/>
              <a:t>日：甲府地検が甲府地裁に起訴</a:t>
            </a:r>
            <a:endParaRPr kumimoji="1" lang="en-US" altLang="ja-JP" dirty="0"/>
          </a:p>
          <a:p>
            <a:r>
              <a:rPr kumimoji="1" lang="en-US" altLang="ja-JP" dirty="0"/>
              <a:t>8</a:t>
            </a:r>
            <a:r>
              <a:rPr kumimoji="1" lang="ja-JP" altLang="en-US" dirty="0"/>
              <a:t>月</a:t>
            </a:r>
            <a:r>
              <a:rPr kumimoji="1" lang="en-US" altLang="ja-JP" dirty="0"/>
              <a:t>8</a:t>
            </a:r>
            <a:r>
              <a:rPr kumimoji="1" lang="ja-JP" altLang="en-US" dirty="0"/>
              <a:t>日：地裁が懲役</a:t>
            </a:r>
            <a:r>
              <a:rPr kumimoji="1" lang="en-US" altLang="ja-JP" dirty="0"/>
              <a:t>6</a:t>
            </a:r>
            <a:r>
              <a:rPr kumimoji="1" lang="ja-JP" altLang="en-US" dirty="0"/>
              <a:t>月・執行猶予</a:t>
            </a:r>
            <a:r>
              <a:rPr kumimoji="1" lang="en-US" altLang="ja-JP" dirty="0"/>
              <a:t>2</a:t>
            </a:r>
            <a:r>
              <a:rPr kumimoji="1" lang="ja-JP" altLang="en-US" dirty="0"/>
              <a:t>年の有罪判決を下す</a:t>
            </a:r>
            <a:endParaRPr kumimoji="1" lang="en-US" altLang="ja-JP" dirty="0"/>
          </a:p>
          <a:p>
            <a:pPr marL="0" indent="0">
              <a:buNone/>
            </a:pPr>
            <a:endParaRPr lang="en-US" altLang="ja-JP" dirty="0"/>
          </a:p>
          <a:p>
            <a:pPr marL="0" indent="0">
              <a:buNone/>
            </a:pPr>
            <a:r>
              <a:rPr lang="ja-JP" altLang="en-US" b="1" dirty="0"/>
              <a:t>弾劾裁判</a:t>
            </a:r>
            <a:endParaRPr lang="en-US" altLang="ja-JP" b="1" dirty="0"/>
          </a:p>
          <a:p>
            <a:r>
              <a:rPr kumimoji="1" lang="en-US" altLang="ja-JP" dirty="0"/>
              <a:t>9</a:t>
            </a:r>
            <a:r>
              <a:rPr kumimoji="1" lang="ja-JP" altLang="en-US" dirty="0"/>
              <a:t>月</a:t>
            </a:r>
            <a:r>
              <a:rPr kumimoji="1" lang="en-US" altLang="ja-JP" dirty="0"/>
              <a:t>9</a:t>
            </a:r>
            <a:r>
              <a:rPr kumimoji="1" lang="ja-JP" altLang="en-US" dirty="0"/>
              <a:t>日：裁判官訴追委員会が訴追を決定</a:t>
            </a:r>
            <a:endParaRPr kumimoji="1" lang="en-US" altLang="ja-JP" dirty="0"/>
          </a:p>
          <a:p>
            <a:r>
              <a:rPr kumimoji="1" lang="en-US" altLang="ja-JP" dirty="0"/>
              <a:t>12</a:t>
            </a:r>
            <a:r>
              <a:rPr kumimoji="1" lang="ja-JP" altLang="en-US" dirty="0"/>
              <a:t>月</a:t>
            </a:r>
            <a:r>
              <a:rPr kumimoji="1" lang="en-US" altLang="ja-JP" dirty="0"/>
              <a:t>24</a:t>
            </a:r>
            <a:r>
              <a:rPr kumimoji="1" lang="ja-JP" altLang="en-US" dirty="0"/>
              <a:t>日：裁判官弾劾裁判所が罷免判決を下す</a:t>
            </a:r>
            <a:endParaRPr kumimoji="1" lang="en-US" altLang="ja-JP" dirty="0"/>
          </a:p>
          <a:p>
            <a:pPr marL="0" indent="0">
              <a:buNone/>
            </a:pPr>
            <a:endParaRPr kumimoji="1" lang="en-US" altLang="ja-JP" dirty="0"/>
          </a:p>
          <a:p>
            <a:pPr marL="0" indent="0">
              <a:buNone/>
            </a:pPr>
            <a:r>
              <a:rPr kumimoji="1" lang="ja-JP" altLang="en-US" b="1" dirty="0"/>
              <a:t>＊地方裁判所と弾劾裁判所、それぞれで裁かれることとなる</a:t>
            </a:r>
            <a:endParaRPr kumimoji="1" lang="en-US" altLang="ja-JP" b="1" dirty="0"/>
          </a:p>
          <a:p>
            <a:pPr marL="0" indent="0">
              <a:buNone/>
            </a:pPr>
            <a:endParaRPr kumimoji="1" lang="ja-JP" altLang="en-US" dirty="0"/>
          </a:p>
        </p:txBody>
      </p:sp>
      <p:pic>
        <p:nvPicPr>
          <p:cNvPr id="5" name="オーディオ 4">
            <a:hlinkClick r:id="" action="ppaction://media"/>
            <a:extLst>
              <a:ext uri="{FF2B5EF4-FFF2-40B4-BE49-F238E27FC236}">
                <a16:creationId xmlns:a16="http://schemas.microsoft.com/office/drawing/2014/main" id="{7C5741B5-C7D4-108E-8508-862E1AFE9C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19056034"/>
      </p:ext>
    </p:extLst>
  </p:cSld>
  <p:clrMapOvr>
    <a:masterClrMapping/>
  </p:clrMapOvr>
  <mc:AlternateContent xmlns:mc="http://schemas.openxmlformats.org/markup-compatibility/2006" xmlns:p14="http://schemas.microsoft.com/office/powerpoint/2010/main">
    <mc:Choice Requires="p14">
      <p:transition spd="slow" p14:dur="2000" advTm="8809"/>
    </mc:Choice>
    <mc:Fallback xmlns="">
      <p:transition spd="slow" advTm="8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E1151-A76D-9B00-E796-362F8F749D52}"/>
              </a:ext>
            </a:extLst>
          </p:cNvPr>
          <p:cNvSpPr>
            <a:spLocks noGrp="1"/>
          </p:cNvSpPr>
          <p:nvPr>
            <p:ph type="title"/>
          </p:nvPr>
        </p:nvSpPr>
        <p:spPr/>
        <p:txBody>
          <a:bodyPr/>
          <a:lstStyle/>
          <a:p>
            <a:r>
              <a:rPr kumimoji="1" lang="ja-JP" altLang="en-US" dirty="0"/>
              <a:t>参考</a:t>
            </a:r>
            <a:r>
              <a:rPr lang="ja-JP" altLang="en-US" dirty="0"/>
              <a:t>資料</a:t>
            </a:r>
            <a:endParaRPr kumimoji="1" lang="ja-JP" altLang="en-US" dirty="0"/>
          </a:p>
        </p:txBody>
      </p:sp>
      <p:sp>
        <p:nvSpPr>
          <p:cNvPr id="3" name="コンテンツ プレースホルダー 2">
            <a:extLst>
              <a:ext uri="{FF2B5EF4-FFF2-40B4-BE49-F238E27FC236}">
                <a16:creationId xmlns:a16="http://schemas.microsoft.com/office/drawing/2014/main" id="{CEC18ABA-F66C-0232-880D-D8B79EEC4F36}"/>
              </a:ext>
            </a:extLst>
          </p:cNvPr>
          <p:cNvSpPr>
            <a:spLocks noGrp="1"/>
          </p:cNvSpPr>
          <p:nvPr>
            <p:ph idx="1"/>
          </p:nvPr>
        </p:nvSpPr>
        <p:spPr>
          <a:xfrm>
            <a:off x="728133" y="1744133"/>
            <a:ext cx="10625667" cy="4432830"/>
          </a:xfrm>
        </p:spPr>
        <p:txBody>
          <a:bodyPr>
            <a:normAutofit/>
          </a:bodyPr>
          <a:lstStyle/>
          <a:p>
            <a:r>
              <a:rPr kumimoji="1" lang="ja-JP" altLang="en-US" sz="2000" dirty="0"/>
              <a:t>「裁判官弾劾裁判所」</a:t>
            </a:r>
            <a:r>
              <a:rPr kumimoji="1" lang="en-US" altLang="ja-JP" sz="2000" dirty="0"/>
              <a:t>https://www.dangai.go.jp/</a:t>
            </a:r>
          </a:p>
          <a:p>
            <a:endParaRPr lang="en-US" altLang="ja-JP" sz="2000" dirty="0"/>
          </a:p>
          <a:p>
            <a:r>
              <a:rPr kumimoji="1" lang="ja-JP" altLang="en-US" sz="2000" dirty="0"/>
              <a:t>佐藤史郎他</a:t>
            </a:r>
            <a:r>
              <a:rPr kumimoji="1" lang="en-US" altLang="ja-JP" sz="2000" dirty="0"/>
              <a:t>『</a:t>
            </a:r>
            <a:r>
              <a:rPr kumimoji="1" lang="ja-JP" altLang="en-US" sz="2000" dirty="0"/>
              <a:t>はじめての政治学</a:t>
            </a:r>
            <a:r>
              <a:rPr kumimoji="1" lang="en-US" altLang="ja-JP" sz="2000" dirty="0"/>
              <a:t>〔</a:t>
            </a:r>
            <a:r>
              <a:rPr kumimoji="1" lang="ja-JP" altLang="en-US" sz="2000" dirty="0"/>
              <a:t>第</a:t>
            </a:r>
            <a:r>
              <a:rPr kumimoji="1" lang="en-US" altLang="ja-JP" sz="2000" dirty="0"/>
              <a:t>2</a:t>
            </a:r>
            <a:r>
              <a:rPr kumimoji="1" lang="ja-JP" altLang="en-US" sz="2000" dirty="0"/>
              <a:t>版</a:t>
            </a:r>
            <a:r>
              <a:rPr kumimoji="1" lang="en-US" altLang="ja-JP" sz="2000" dirty="0"/>
              <a:t>〕』</a:t>
            </a:r>
            <a:r>
              <a:rPr kumimoji="1" lang="ja-JP" altLang="en-US" sz="2000" dirty="0"/>
              <a:t>法律文化社、</a:t>
            </a:r>
            <a:r>
              <a:rPr kumimoji="1" lang="en-US" altLang="ja-JP" sz="2000" dirty="0"/>
              <a:t>2017</a:t>
            </a:r>
            <a:endParaRPr lang="en-US" altLang="ja-JP" sz="2000" dirty="0"/>
          </a:p>
          <a:p>
            <a:pPr marL="0" indent="0">
              <a:buNone/>
            </a:pPr>
            <a:endParaRPr lang="en-US" altLang="ja-JP" sz="2000" dirty="0"/>
          </a:p>
          <a:p>
            <a:r>
              <a:rPr kumimoji="1" lang="en-US" altLang="ja-JP" sz="2000" dirty="0"/>
              <a:t>American Center Japan</a:t>
            </a:r>
            <a:r>
              <a:rPr kumimoji="1" lang="ja-JP" altLang="en-US" sz="2000" dirty="0"/>
              <a:t>「アメリカ合衆国憲法」</a:t>
            </a:r>
          </a:p>
          <a:p>
            <a:pPr marL="0" indent="0">
              <a:buNone/>
            </a:pPr>
            <a:r>
              <a:rPr kumimoji="1" lang="en-US" altLang="ja-JP" sz="2000" dirty="0"/>
              <a:t>	https://americancenterjapan.com/aboutusa/laws/2566/</a:t>
            </a:r>
            <a:endParaRPr kumimoji="1" lang="ja-JP" altLang="en-US" sz="2000" dirty="0"/>
          </a:p>
        </p:txBody>
      </p:sp>
      <p:pic>
        <p:nvPicPr>
          <p:cNvPr id="5" name="オーディオ 4">
            <a:hlinkClick r:id="" action="ppaction://media"/>
            <a:extLst>
              <a:ext uri="{FF2B5EF4-FFF2-40B4-BE49-F238E27FC236}">
                <a16:creationId xmlns:a16="http://schemas.microsoft.com/office/drawing/2014/main" id="{61D816BC-D68D-43ED-8C0E-67FF5EA754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28039874"/>
      </p:ext>
    </p:extLst>
  </p:cSld>
  <p:clrMapOvr>
    <a:masterClrMapping/>
  </p:clrMapOvr>
  <mc:AlternateContent xmlns:mc="http://schemas.openxmlformats.org/markup-compatibility/2006" xmlns:p14="http://schemas.microsoft.com/office/powerpoint/2010/main">
    <mc:Choice Requires="p14">
      <p:transition spd="slow" p14:dur="2000" advTm="2030"/>
    </mc:Choice>
    <mc:Fallback xmlns="">
      <p:transition spd="slow" advTm="2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a:xfrm>
            <a:off x="838200" y="365125"/>
            <a:ext cx="10490200" cy="1325563"/>
          </a:xfrm>
        </p:spPr>
        <p:txBody>
          <a:bodyPr>
            <a:normAutofit/>
          </a:bodyPr>
          <a:lstStyle/>
          <a:p>
            <a:r>
              <a:rPr lang="en-US" altLang="ja-JP" sz="4000" dirty="0"/>
              <a:t>1.</a:t>
            </a:r>
            <a:r>
              <a:rPr kumimoji="1" lang="ja-JP" altLang="en-US" sz="4000" dirty="0"/>
              <a:t>「弾劾」とは、どのような意味でしょうか</a:t>
            </a:r>
            <a:r>
              <a:rPr kumimoji="1" lang="en-US" altLang="ja-JP"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p:txBody>
          <a:bodyPr/>
          <a:lstStyle/>
          <a:p>
            <a:pPr marL="514350" indent="-514350">
              <a:buFont typeface="+mj-ea"/>
              <a:buAutoNum type="circleNumDbPlain"/>
            </a:pPr>
            <a:endParaRPr lang="en-US" altLang="ja-JP" dirty="0"/>
          </a:p>
          <a:p>
            <a:pPr marL="514350" indent="-514350">
              <a:buFont typeface="+mj-ea"/>
              <a:buAutoNum type="circleNumDbPlain"/>
            </a:pPr>
            <a:r>
              <a:rPr lang="ja-JP" altLang="en-US" dirty="0"/>
              <a:t>国民の権利を守ること</a:t>
            </a:r>
            <a:endParaRPr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罪や不正を明らかにすること　</a:t>
            </a:r>
            <a:endParaRPr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銃を使うこと</a:t>
            </a:r>
            <a:endParaRPr lang="en-US" altLang="ja-JP" dirty="0"/>
          </a:p>
          <a:p>
            <a:endParaRPr kumimoji="1" lang="ja-JP" altLang="en-US" dirty="0"/>
          </a:p>
        </p:txBody>
      </p:sp>
      <p:sp>
        <p:nvSpPr>
          <p:cNvPr id="5" name="テキスト ボックス 4">
            <a:extLst>
              <a:ext uri="{FF2B5EF4-FFF2-40B4-BE49-F238E27FC236}">
                <a16:creationId xmlns:a16="http://schemas.microsoft.com/office/drawing/2014/main" id="{207C456A-BF28-8740-1A01-449ECED9C69B}"/>
              </a:ext>
            </a:extLst>
          </p:cNvPr>
          <p:cNvSpPr txBox="1"/>
          <p:nvPr/>
        </p:nvSpPr>
        <p:spPr>
          <a:xfrm>
            <a:off x="6502400" y="4639733"/>
            <a:ext cx="4851400" cy="1169551"/>
          </a:xfrm>
          <a:prstGeom prst="rect">
            <a:avLst/>
          </a:prstGeom>
          <a:noFill/>
        </p:spPr>
        <p:txBody>
          <a:bodyPr wrap="square" rtlCol="0">
            <a:spAutoFit/>
          </a:bodyPr>
          <a:lstStyle/>
          <a:p>
            <a:r>
              <a:rPr kumimoji="1" lang="ja-JP" altLang="en-US" sz="1400" dirty="0"/>
              <a:t>権利：けんり：</a:t>
            </a:r>
            <a:r>
              <a:rPr kumimoji="1" lang="en-US" altLang="ja-JP" sz="1400" dirty="0"/>
              <a:t>right</a:t>
            </a:r>
          </a:p>
          <a:p>
            <a:endParaRPr lang="en-US" altLang="ja-JP" sz="1400" dirty="0"/>
          </a:p>
          <a:p>
            <a:r>
              <a:rPr kumimoji="1" lang="ja-JP" altLang="en-US" sz="1400" dirty="0"/>
              <a:t>不正：ふせい：</a:t>
            </a:r>
            <a:r>
              <a:rPr kumimoji="1" lang="en-US" altLang="ja-JP" sz="1400" dirty="0"/>
              <a:t>dishonest, iniquity</a:t>
            </a:r>
          </a:p>
          <a:p>
            <a:endParaRPr lang="en-US" altLang="ja-JP" sz="1400" dirty="0"/>
          </a:p>
          <a:p>
            <a:r>
              <a:rPr lang="ja-JP" altLang="en-US" sz="1400" dirty="0"/>
              <a:t>銃：じゅう：</a:t>
            </a:r>
            <a:r>
              <a:rPr lang="en-US" altLang="ja-JP" sz="1400" dirty="0"/>
              <a:t>gun</a:t>
            </a:r>
          </a:p>
        </p:txBody>
      </p:sp>
      <p:pic>
        <p:nvPicPr>
          <p:cNvPr id="6" name="オーディオ 5">
            <a:hlinkClick r:id="" action="ppaction://media"/>
            <a:extLst>
              <a:ext uri="{FF2B5EF4-FFF2-40B4-BE49-F238E27FC236}">
                <a16:creationId xmlns:a16="http://schemas.microsoft.com/office/drawing/2014/main" id="{DF1AA559-12EE-4DA5-014C-20FFE20AAD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210610"/>
      </p:ext>
    </p:extLst>
  </p:cSld>
  <p:clrMapOvr>
    <a:masterClrMapping/>
  </p:clrMapOvr>
  <mc:AlternateContent xmlns:mc="http://schemas.openxmlformats.org/markup-compatibility/2006" xmlns:p14="http://schemas.microsoft.com/office/powerpoint/2010/main">
    <mc:Choice Requires="p14">
      <p:transition spd="slow" p14:dur="2000" advTm="12130"/>
    </mc:Choice>
    <mc:Fallback xmlns="">
      <p:transition spd="slow" advTm="12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F2154-DED6-E657-7B01-DE3E239E8B06}"/>
              </a:ext>
            </a:extLst>
          </p:cNvPr>
          <p:cNvSpPr>
            <a:spLocks noGrp="1"/>
          </p:cNvSpPr>
          <p:nvPr>
            <p:ph type="title"/>
          </p:nvPr>
        </p:nvSpPr>
        <p:spPr/>
        <p:txBody>
          <a:bodyPr/>
          <a:lstStyle/>
          <a:p>
            <a:r>
              <a:rPr lang="ja-JP" altLang="en-US" dirty="0"/>
              <a:t>答　②罪や不正を明らかにすること　</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20872E94-1858-68FA-C07D-E2C051EE6E22}"/>
              </a:ext>
            </a:extLst>
          </p:cNvPr>
          <p:cNvSpPr>
            <a:spLocks noGrp="1"/>
          </p:cNvSpPr>
          <p:nvPr>
            <p:ph idx="1"/>
          </p:nvPr>
        </p:nvSpPr>
        <p:spPr>
          <a:xfrm>
            <a:off x="668812" y="1385929"/>
            <a:ext cx="9677400" cy="523220"/>
          </a:xfrm>
        </p:spPr>
        <p:txBody>
          <a:bodyPr/>
          <a:lstStyle/>
          <a:p>
            <a:pPr marL="0" indent="0">
              <a:buNone/>
            </a:pPr>
            <a:r>
              <a:rPr lang="ja-JP" altLang="en-US" dirty="0"/>
              <a:t>身分の保障がある公務員　（大統領や裁判官など）</a:t>
            </a:r>
            <a:endParaRPr kumimoji="1" lang="ja-JP" altLang="en-US" dirty="0"/>
          </a:p>
        </p:txBody>
      </p:sp>
      <p:pic>
        <p:nvPicPr>
          <p:cNvPr id="4" name="図 3">
            <a:extLst>
              <a:ext uri="{FF2B5EF4-FFF2-40B4-BE49-F238E27FC236}">
                <a16:creationId xmlns:a16="http://schemas.microsoft.com/office/drawing/2014/main" id="{34306F83-6A4F-66F2-C724-5B08D3D8B7D4}"/>
              </a:ext>
            </a:extLst>
          </p:cNvPr>
          <p:cNvPicPr>
            <a:picLocks noChangeAspect="1"/>
          </p:cNvPicPr>
          <p:nvPr/>
        </p:nvPicPr>
        <p:blipFill>
          <a:blip r:embed="rId6"/>
          <a:stretch>
            <a:fillRect/>
          </a:stretch>
        </p:blipFill>
        <p:spPr>
          <a:xfrm>
            <a:off x="3327521" y="2117491"/>
            <a:ext cx="2145978" cy="2145978"/>
          </a:xfrm>
          <a:prstGeom prst="rect">
            <a:avLst/>
          </a:prstGeom>
        </p:spPr>
      </p:pic>
      <p:pic>
        <p:nvPicPr>
          <p:cNvPr id="5" name="図 4" descr="アイコン&#10;&#10;自動的に生成された説明">
            <a:extLst>
              <a:ext uri="{FF2B5EF4-FFF2-40B4-BE49-F238E27FC236}">
                <a16:creationId xmlns:a16="http://schemas.microsoft.com/office/drawing/2014/main" id="{48E67E98-2926-5B6E-2D52-730BF66A144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100" y="2330639"/>
            <a:ext cx="1709420" cy="1991360"/>
          </a:xfrm>
          <a:prstGeom prst="rect">
            <a:avLst/>
          </a:prstGeom>
          <a:noFill/>
          <a:ln>
            <a:noFill/>
          </a:ln>
        </p:spPr>
      </p:pic>
      <p:sp>
        <p:nvSpPr>
          <p:cNvPr id="7" name="テキスト ボックス 6">
            <a:extLst>
              <a:ext uri="{FF2B5EF4-FFF2-40B4-BE49-F238E27FC236}">
                <a16:creationId xmlns:a16="http://schemas.microsoft.com/office/drawing/2014/main" id="{CC456735-D6CC-7E2A-A473-1255AD4C3ADE}"/>
              </a:ext>
            </a:extLst>
          </p:cNvPr>
          <p:cNvSpPr txBox="1"/>
          <p:nvPr/>
        </p:nvSpPr>
        <p:spPr>
          <a:xfrm>
            <a:off x="7372289" y="2357605"/>
            <a:ext cx="5259553" cy="523220"/>
          </a:xfrm>
          <a:prstGeom prst="rect">
            <a:avLst/>
          </a:prstGeom>
          <a:noFill/>
        </p:spPr>
        <p:txBody>
          <a:bodyPr wrap="square" rtlCol="0">
            <a:spAutoFit/>
          </a:bodyPr>
          <a:lstStyle/>
          <a:p>
            <a:r>
              <a:rPr kumimoji="1" lang="ja-JP" altLang="en-US" sz="2800" dirty="0"/>
              <a:t>国民の信頼を裏切った</a:t>
            </a:r>
          </a:p>
        </p:txBody>
      </p:sp>
      <p:sp>
        <p:nvSpPr>
          <p:cNvPr id="8" name="テキスト ボックス 7">
            <a:extLst>
              <a:ext uri="{FF2B5EF4-FFF2-40B4-BE49-F238E27FC236}">
                <a16:creationId xmlns:a16="http://schemas.microsoft.com/office/drawing/2014/main" id="{6CF673C8-CA61-EE8F-2D09-DC526BF806F7}"/>
              </a:ext>
            </a:extLst>
          </p:cNvPr>
          <p:cNvSpPr txBox="1"/>
          <p:nvPr/>
        </p:nvSpPr>
        <p:spPr>
          <a:xfrm>
            <a:off x="3958044" y="2711492"/>
            <a:ext cx="3865155" cy="1569660"/>
          </a:xfrm>
          <a:prstGeom prst="rect">
            <a:avLst/>
          </a:prstGeom>
          <a:noFill/>
        </p:spPr>
        <p:txBody>
          <a:bodyPr wrap="square" rtlCol="0">
            <a:spAutoFit/>
          </a:bodyPr>
          <a:lstStyle/>
          <a:p>
            <a:r>
              <a:rPr kumimoji="1" lang="ja-JP" altLang="en-US" sz="9600" dirty="0">
                <a:solidFill>
                  <a:srgbClr val="00B0F0"/>
                </a:solidFill>
              </a:rPr>
              <a:t>✕　✕</a:t>
            </a:r>
            <a:r>
              <a:rPr kumimoji="1" lang="ja-JP" altLang="en-US" sz="9600" dirty="0"/>
              <a:t>　　</a:t>
            </a:r>
          </a:p>
        </p:txBody>
      </p:sp>
      <p:pic>
        <p:nvPicPr>
          <p:cNvPr id="10" name="グラフィックス 9" descr="右向き指示マーク 枠線">
            <a:extLst>
              <a:ext uri="{FF2B5EF4-FFF2-40B4-BE49-F238E27FC236}">
                <a16:creationId xmlns:a16="http://schemas.microsoft.com/office/drawing/2014/main" id="{FEEDBD99-B2B3-38C3-8892-25A90C2133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738459">
            <a:off x="6093303" y="4159090"/>
            <a:ext cx="1061041" cy="1061041"/>
          </a:xfrm>
          <a:prstGeom prst="rect">
            <a:avLst/>
          </a:prstGeom>
        </p:spPr>
      </p:pic>
      <p:sp>
        <p:nvSpPr>
          <p:cNvPr id="11" name="テキスト ボックス 10">
            <a:extLst>
              <a:ext uri="{FF2B5EF4-FFF2-40B4-BE49-F238E27FC236}">
                <a16:creationId xmlns:a16="http://schemas.microsoft.com/office/drawing/2014/main" id="{AEF39BCD-AB56-CC81-99EE-2B5B86B6C89D}"/>
              </a:ext>
            </a:extLst>
          </p:cNvPr>
          <p:cNvSpPr txBox="1"/>
          <p:nvPr/>
        </p:nvSpPr>
        <p:spPr>
          <a:xfrm>
            <a:off x="6804325" y="5403335"/>
            <a:ext cx="3982208" cy="769441"/>
          </a:xfrm>
          <a:prstGeom prst="rect">
            <a:avLst/>
          </a:prstGeom>
          <a:noFill/>
        </p:spPr>
        <p:txBody>
          <a:bodyPr wrap="square" rtlCol="0">
            <a:spAutoFit/>
          </a:bodyPr>
          <a:lstStyle/>
          <a:p>
            <a:r>
              <a:rPr kumimoji="1" lang="ja-JP" altLang="en-US" sz="4400" dirty="0">
                <a:solidFill>
                  <a:srgbClr val="00B0F0"/>
                </a:solidFill>
              </a:rPr>
              <a:t>弾劾制度</a:t>
            </a:r>
          </a:p>
        </p:txBody>
      </p:sp>
      <p:sp>
        <p:nvSpPr>
          <p:cNvPr id="22" name="フローチャート: 手作業 21">
            <a:extLst>
              <a:ext uri="{FF2B5EF4-FFF2-40B4-BE49-F238E27FC236}">
                <a16:creationId xmlns:a16="http://schemas.microsoft.com/office/drawing/2014/main" id="{F18E961E-EDA8-49D0-8B25-0BC3F8C4F251}"/>
              </a:ext>
            </a:extLst>
          </p:cNvPr>
          <p:cNvSpPr/>
          <p:nvPr/>
        </p:nvSpPr>
        <p:spPr>
          <a:xfrm rot="8148310">
            <a:off x="8318419" y="4553315"/>
            <a:ext cx="197809" cy="646118"/>
          </a:xfrm>
          <a:prstGeom prst="flowChartManualOperation">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結合子 20">
            <a:extLst>
              <a:ext uri="{FF2B5EF4-FFF2-40B4-BE49-F238E27FC236}">
                <a16:creationId xmlns:a16="http://schemas.microsoft.com/office/drawing/2014/main" id="{4E061C0D-73DB-91E3-BCDD-E86EC65D516F}"/>
              </a:ext>
            </a:extLst>
          </p:cNvPr>
          <p:cNvSpPr/>
          <p:nvPr/>
        </p:nvSpPr>
        <p:spPr>
          <a:xfrm>
            <a:off x="7462520" y="3869527"/>
            <a:ext cx="863051" cy="866891"/>
          </a:xfrm>
          <a:prstGeom prst="flowChartConnector">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AB9741C-46B3-2C7B-4A5D-0D17BA7E30AB}"/>
              </a:ext>
            </a:extLst>
          </p:cNvPr>
          <p:cNvSpPr txBox="1"/>
          <p:nvPr/>
        </p:nvSpPr>
        <p:spPr>
          <a:xfrm>
            <a:off x="270934" y="4757540"/>
            <a:ext cx="4982446" cy="1877437"/>
          </a:xfrm>
          <a:prstGeom prst="rect">
            <a:avLst/>
          </a:prstGeom>
          <a:noFill/>
        </p:spPr>
        <p:txBody>
          <a:bodyPr wrap="square" rtlCol="0">
            <a:spAutoFit/>
          </a:bodyPr>
          <a:lstStyle/>
          <a:p>
            <a:r>
              <a:rPr kumimoji="1" lang="ja-JP" altLang="en-US" sz="1400" dirty="0"/>
              <a:t>身分の保障：みぶんのほしょう：　　　　　</a:t>
            </a:r>
            <a:endParaRPr kumimoji="1" lang="en-US" altLang="ja-JP" sz="1400" dirty="0"/>
          </a:p>
          <a:p>
            <a:r>
              <a:rPr lang="ja-JP" altLang="en-US" sz="1400" dirty="0"/>
              <a:t>　　　　　　　　　　</a:t>
            </a:r>
            <a:r>
              <a:rPr kumimoji="1" lang="en-US" altLang="ja-JP" sz="1400" dirty="0"/>
              <a:t>guarantee of status</a:t>
            </a:r>
          </a:p>
          <a:p>
            <a:endParaRPr lang="en-US" altLang="ja-JP" sz="1400" dirty="0"/>
          </a:p>
          <a:p>
            <a:r>
              <a:rPr kumimoji="1" lang="ja-JP" altLang="en-US" sz="1400" dirty="0"/>
              <a:t>公務員：こうむいん：</a:t>
            </a:r>
            <a:r>
              <a:rPr kumimoji="1" lang="en-US" altLang="ja-JP" sz="1400" dirty="0"/>
              <a:t>public servant</a:t>
            </a:r>
          </a:p>
          <a:p>
            <a:endParaRPr lang="en-US" altLang="ja-JP" sz="1400" dirty="0"/>
          </a:p>
          <a:p>
            <a:r>
              <a:rPr kumimoji="1" lang="ja-JP" altLang="en-US" sz="1400" dirty="0"/>
              <a:t>信頼を裏切る：しんらいをうらぎる：</a:t>
            </a:r>
            <a:endParaRPr kumimoji="1" lang="en-US" altLang="ja-JP" sz="1400" dirty="0"/>
          </a:p>
          <a:p>
            <a:r>
              <a:rPr lang="ja-JP" altLang="en-US" sz="1400" dirty="0">
                <a:solidFill>
                  <a:srgbClr val="222222"/>
                </a:solidFill>
                <a:effectLst/>
                <a:latin typeface="Roboto" panose="02000000000000000000" pitchFamily="2" charset="0"/>
                <a:ea typeface="游明朝" panose="02020400000000000000" pitchFamily="18" charset="-128"/>
                <a:cs typeface="Times New Roman" panose="02020603050405020304" pitchFamily="18" charset="0"/>
              </a:rPr>
              <a:t>　　　　　　　　　　</a:t>
            </a:r>
            <a:r>
              <a:rPr lang="en-US" altLang="ja-JP" sz="1400" dirty="0">
                <a:solidFill>
                  <a:srgbClr val="222222"/>
                </a:solidFill>
                <a:effectLst/>
                <a:latin typeface="Roboto" panose="02000000000000000000" pitchFamily="2" charset="0"/>
                <a:ea typeface="游明朝" panose="02020400000000000000" pitchFamily="18" charset="-128"/>
                <a:cs typeface="Times New Roman" panose="02020603050405020304" pitchFamily="18" charset="0"/>
              </a:rPr>
              <a:t>betray one's trust</a:t>
            </a:r>
            <a:endParaRPr kumimoji="1" lang="en-US" altLang="ja-JP" sz="1400" dirty="0"/>
          </a:p>
          <a:p>
            <a:endParaRPr kumimoji="1" lang="ja-JP" altLang="en-US" dirty="0"/>
          </a:p>
        </p:txBody>
      </p:sp>
      <p:pic>
        <p:nvPicPr>
          <p:cNvPr id="6" name="オーディオ 5">
            <a:hlinkClick r:id="" action="ppaction://media"/>
            <a:extLst>
              <a:ext uri="{FF2B5EF4-FFF2-40B4-BE49-F238E27FC236}">
                <a16:creationId xmlns:a16="http://schemas.microsoft.com/office/drawing/2014/main" id="{27722DA7-896B-3A6D-006A-37737EB18A93}"/>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170504558"/>
      </p:ext>
    </p:extLst>
  </p:cSld>
  <p:clrMapOvr>
    <a:masterClrMapping/>
  </p:clrMapOvr>
  <mc:AlternateContent xmlns:mc="http://schemas.openxmlformats.org/markup-compatibility/2006" xmlns:p14="http://schemas.microsoft.com/office/powerpoint/2010/main">
    <mc:Choice Requires="p14">
      <p:transition spd="slow" p14:dur="2000" advTm="26968"/>
    </mc:Choice>
    <mc:Fallback xmlns="">
      <p:transition spd="slow" advTm="2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4" fill="hold" display="0">
                  <p:stCondLst>
                    <p:cond delay="indefinite"/>
                  </p:stCondLst>
                  <p:endCondLst>
                    <p:cond evt="onStopAudio" delay="0">
                      <p:tgtEl>
                        <p:sldTgt/>
                      </p:tgtEl>
                    </p:cond>
                  </p:endCondLst>
                </p:cTn>
                <p:tgtEl>
                  <p:spTgt spid="6"/>
                </p:tgtEl>
              </p:cMediaNode>
            </p:audio>
          </p:childTnLst>
        </p:cTn>
      </p:par>
    </p:tnLst>
    <p:bldLst>
      <p:bldP spid="3" grpId="0" build="p"/>
      <p:bldP spid="7" grpId="0"/>
      <p:bldP spid="8" grpId="0"/>
      <p:bldP spid="11" grpId="0"/>
      <p:bldP spid="22"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normAutofit/>
          </a:bodyPr>
          <a:lstStyle/>
          <a:p>
            <a:r>
              <a:rPr lang="en-US" altLang="ja-JP" sz="4400" dirty="0"/>
              <a:t>2.</a:t>
            </a:r>
            <a:r>
              <a:rPr lang="ja-JP" altLang="en-US" dirty="0"/>
              <a:t> </a:t>
            </a:r>
            <a:r>
              <a:rPr kumimoji="1" lang="ja-JP" altLang="en-US" dirty="0"/>
              <a:t>弾劾裁判所は誰を</a:t>
            </a:r>
            <a:r>
              <a:rPr lang="ja-JP" altLang="en-US" dirty="0"/>
              <a:t>辞めさせることを</a:t>
            </a:r>
            <a:br>
              <a:rPr lang="en-US" altLang="ja-JP" dirty="0"/>
            </a:br>
            <a:r>
              <a:rPr lang="ja-JP" altLang="en-US" dirty="0"/>
              <a:t>　決めますか</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p:txBody>
          <a:bodyPr/>
          <a:lstStyle/>
          <a:p>
            <a:pPr marL="0" indent="0">
              <a:buNone/>
            </a:pPr>
            <a:endParaRPr kumimoji="1" lang="en-US" altLang="ja-JP" dirty="0"/>
          </a:p>
          <a:p>
            <a:pPr marL="514350" indent="-514350">
              <a:buFont typeface="+mj-ea"/>
              <a:buAutoNum type="circleNumDbPlain"/>
            </a:pPr>
            <a:r>
              <a:rPr lang="ja-JP" altLang="en-US" dirty="0"/>
              <a:t>国会議員</a:t>
            </a:r>
            <a:endParaRPr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内閣総理大臣（首相）　</a:t>
            </a:r>
            <a:endParaRPr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裁判官</a:t>
            </a:r>
            <a:endParaRPr lang="en-US" altLang="ja-JP" dirty="0"/>
          </a:p>
          <a:p>
            <a:endParaRPr lang="en-US" altLang="ja-JP" dirty="0"/>
          </a:p>
          <a:p>
            <a:endParaRPr kumimoji="1" lang="ja-JP" altLang="en-US" dirty="0"/>
          </a:p>
        </p:txBody>
      </p:sp>
      <p:pic>
        <p:nvPicPr>
          <p:cNvPr id="4" name="オーディオ 3">
            <a:hlinkClick r:id="" action="ppaction://media"/>
            <a:extLst>
              <a:ext uri="{FF2B5EF4-FFF2-40B4-BE49-F238E27FC236}">
                <a16:creationId xmlns:a16="http://schemas.microsoft.com/office/drawing/2014/main" id="{C83F8F1E-7351-5D6E-DB1C-516BC274E5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07871343"/>
      </p:ext>
    </p:extLst>
  </p:cSld>
  <p:clrMapOvr>
    <a:masterClrMapping/>
  </p:clrMapOvr>
  <mc:AlternateContent xmlns:mc="http://schemas.openxmlformats.org/markup-compatibility/2006" xmlns:p14="http://schemas.microsoft.com/office/powerpoint/2010/main">
    <mc:Choice Requires="p14">
      <p:transition spd="slow" p14:dur="2000" advTm="11917"/>
    </mc:Choice>
    <mc:Fallback xmlns="">
      <p:transition spd="slow" advTm="11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F2154-DED6-E657-7B01-DE3E239E8B06}"/>
              </a:ext>
            </a:extLst>
          </p:cNvPr>
          <p:cNvSpPr>
            <a:spLocks noGrp="1"/>
          </p:cNvSpPr>
          <p:nvPr>
            <p:ph type="title"/>
          </p:nvPr>
        </p:nvSpPr>
        <p:spPr/>
        <p:txBody>
          <a:bodyPr/>
          <a:lstStyle/>
          <a:p>
            <a:r>
              <a:rPr kumimoji="1" lang="ja-JP" altLang="en-US" dirty="0"/>
              <a:t>答　③裁判官</a:t>
            </a:r>
            <a:br>
              <a:rPr lang="en-US" altLang="ja-JP" dirty="0"/>
            </a:br>
            <a:endParaRPr kumimoji="1" lang="ja-JP" altLang="en-US" dirty="0"/>
          </a:p>
        </p:txBody>
      </p:sp>
      <p:pic>
        <p:nvPicPr>
          <p:cNvPr id="5" name="図 4" descr="アイコン&#10;&#10;自動的に生成された説明">
            <a:extLst>
              <a:ext uri="{FF2B5EF4-FFF2-40B4-BE49-F238E27FC236}">
                <a16:creationId xmlns:a16="http://schemas.microsoft.com/office/drawing/2014/main" id="{48E67E98-2926-5B6E-2D52-730BF66A144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7324" y="1372134"/>
            <a:ext cx="1709420" cy="1991360"/>
          </a:xfrm>
          <a:prstGeom prst="rect">
            <a:avLst/>
          </a:prstGeom>
          <a:noFill/>
          <a:ln>
            <a:noFill/>
          </a:ln>
        </p:spPr>
      </p:pic>
      <p:sp>
        <p:nvSpPr>
          <p:cNvPr id="9" name="テキスト ボックス 8">
            <a:extLst>
              <a:ext uri="{FF2B5EF4-FFF2-40B4-BE49-F238E27FC236}">
                <a16:creationId xmlns:a16="http://schemas.microsoft.com/office/drawing/2014/main" id="{9711D050-4D67-DA00-D185-C52FCB093521}"/>
              </a:ext>
            </a:extLst>
          </p:cNvPr>
          <p:cNvSpPr txBox="1"/>
          <p:nvPr/>
        </p:nvSpPr>
        <p:spPr>
          <a:xfrm>
            <a:off x="4521201" y="1233598"/>
            <a:ext cx="7501466" cy="4556247"/>
          </a:xfrm>
          <a:prstGeom prst="rect">
            <a:avLst/>
          </a:prstGeom>
          <a:noFill/>
        </p:spPr>
        <p:txBody>
          <a:bodyPr wrap="square" rtlCol="0">
            <a:spAutoFit/>
          </a:bodyPr>
          <a:lstStyle/>
          <a:p>
            <a:pPr>
              <a:lnSpc>
                <a:spcPct val="150000"/>
              </a:lnSpc>
            </a:pPr>
            <a:r>
              <a:rPr lang="ja-JP" altLang="en-US" sz="2800" b="0" i="0" dirty="0">
                <a:solidFill>
                  <a:srgbClr val="353535"/>
                </a:solidFill>
                <a:effectLst/>
                <a:latin typeface="ヒラギノ丸ゴ Pro W4"/>
              </a:rPr>
              <a:t>公正な裁判を行う</a:t>
            </a:r>
            <a:endParaRPr lang="en-US" altLang="ja-JP" sz="2800" b="0" i="0" dirty="0">
              <a:solidFill>
                <a:srgbClr val="353535"/>
              </a:solidFill>
              <a:effectLst/>
              <a:latin typeface="ヒラギノ丸ゴ Pro W4"/>
            </a:endParaRPr>
          </a:p>
          <a:p>
            <a:pPr>
              <a:lnSpc>
                <a:spcPct val="150000"/>
              </a:lnSpc>
            </a:pPr>
            <a:r>
              <a:rPr lang="ja-JP" altLang="en-US" sz="2800" b="0" i="0" dirty="0">
                <a:solidFill>
                  <a:srgbClr val="353535"/>
                </a:solidFill>
                <a:effectLst/>
                <a:latin typeface="ヒラギノ丸ゴ Pro W4"/>
              </a:rPr>
              <a:t>国民の権利を守る</a:t>
            </a:r>
            <a:endParaRPr lang="en-US" altLang="ja-JP" sz="2800" dirty="0">
              <a:solidFill>
                <a:srgbClr val="353535"/>
              </a:solidFill>
              <a:latin typeface="ヒラギノ丸ゴ Pro W4"/>
            </a:endParaRPr>
          </a:p>
          <a:p>
            <a:pPr>
              <a:lnSpc>
                <a:spcPct val="150000"/>
              </a:lnSpc>
            </a:pPr>
            <a:endParaRPr lang="en-US" altLang="ja-JP" sz="2800" dirty="0">
              <a:solidFill>
                <a:srgbClr val="353535"/>
              </a:solidFill>
              <a:latin typeface="ヒラギノ丸ゴ Pro W4"/>
            </a:endParaRPr>
          </a:p>
          <a:p>
            <a:pPr>
              <a:lnSpc>
                <a:spcPct val="150000"/>
              </a:lnSpc>
            </a:pPr>
            <a:r>
              <a:rPr lang="ja-JP" altLang="en-US" sz="2800" dirty="0">
                <a:solidFill>
                  <a:srgbClr val="353535"/>
                </a:solidFill>
                <a:latin typeface="ヒラギノ丸ゴ Pro W4"/>
              </a:rPr>
              <a:t>圧力をかけられると公正な裁判ができない</a:t>
            </a:r>
            <a:endParaRPr lang="en-US" altLang="ja-JP" sz="2800" dirty="0">
              <a:solidFill>
                <a:srgbClr val="353535"/>
              </a:solidFill>
              <a:latin typeface="ヒラギノ丸ゴ Pro W4"/>
            </a:endParaRPr>
          </a:p>
          <a:p>
            <a:pPr>
              <a:lnSpc>
                <a:spcPct val="150000"/>
              </a:lnSpc>
            </a:pPr>
            <a:endParaRPr lang="en-US" altLang="ja-JP" sz="2800" dirty="0">
              <a:solidFill>
                <a:srgbClr val="353535"/>
              </a:solidFill>
              <a:latin typeface="ヒラギノ丸ゴ Pro W4"/>
            </a:endParaRPr>
          </a:p>
          <a:p>
            <a:pPr>
              <a:lnSpc>
                <a:spcPct val="150000"/>
              </a:lnSpc>
            </a:pPr>
            <a:r>
              <a:rPr lang="ja-JP" altLang="en-US" sz="2800" b="0" i="0" dirty="0">
                <a:solidFill>
                  <a:srgbClr val="353535"/>
                </a:solidFill>
                <a:effectLst/>
                <a:latin typeface="ヒラギノ丸ゴ Pro W4"/>
              </a:rPr>
              <a:t>憲法で身分を保障し、簡単に辞めさせられ</a:t>
            </a:r>
            <a:endParaRPr lang="en-US" altLang="ja-JP" sz="2800" b="0" i="0" dirty="0">
              <a:solidFill>
                <a:srgbClr val="353535"/>
              </a:solidFill>
              <a:effectLst/>
              <a:latin typeface="ヒラギノ丸ゴ Pro W4"/>
            </a:endParaRPr>
          </a:p>
          <a:p>
            <a:pPr>
              <a:lnSpc>
                <a:spcPct val="150000"/>
              </a:lnSpc>
            </a:pPr>
            <a:r>
              <a:rPr lang="ja-JP" altLang="en-US" sz="2800" b="0" i="0" dirty="0">
                <a:solidFill>
                  <a:srgbClr val="353535"/>
                </a:solidFill>
                <a:effectLst/>
                <a:latin typeface="ヒラギノ丸ゴ Pro W4"/>
              </a:rPr>
              <a:t>ないようにして、裁判官の独立を守る</a:t>
            </a:r>
            <a:endParaRPr kumimoji="1" lang="ja-JP" altLang="en-US" dirty="0"/>
          </a:p>
        </p:txBody>
      </p:sp>
      <p:sp>
        <p:nvSpPr>
          <p:cNvPr id="4" name="テキスト ボックス 3">
            <a:extLst>
              <a:ext uri="{FF2B5EF4-FFF2-40B4-BE49-F238E27FC236}">
                <a16:creationId xmlns:a16="http://schemas.microsoft.com/office/drawing/2014/main" id="{CFD047F2-6091-3186-E023-A471356FADD2}"/>
              </a:ext>
            </a:extLst>
          </p:cNvPr>
          <p:cNvSpPr txBox="1"/>
          <p:nvPr/>
        </p:nvSpPr>
        <p:spPr>
          <a:xfrm>
            <a:off x="0" y="3494507"/>
            <a:ext cx="5503333" cy="3377463"/>
          </a:xfrm>
          <a:prstGeom prst="rect">
            <a:avLst/>
          </a:prstGeom>
          <a:noFill/>
        </p:spPr>
        <p:txBody>
          <a:bodyPr wrap="square" rtlCol="0">
            <a:spAutoFit/>
          </a:bodyPr>
          <a:lstStyle/>
          <a:p>
            <a:pPr>
              <a:lnSpc>
                <a:spcPct val="150000"/>
              </a:lnSpc>
            </a:pPr>
            <a:endParaRPr lang="en-US" altLang="ja-JP" dirty="0"/>
          </a:p>
          <a:p>
            <a:pPr>
              <a:lnSpc>
                <a:spcPct val="150000"/>
              </a:lnSpc>
            </a:pPr>
            <a:endParaRPr lang="en-US" altLang="ja-JP" dirty="0"/>
          </a:p>
          <a:p>
            <a:pPr>
              <a:lnSpc>
                <a:spcPct val="150000"/>
              </a:lnSpc>
            </a:pPr>
            <a:r>
              <a:rPr lang="ja-JP" altLang="en-US" dirty="0"/>
              <a:t>公正な：こうせい：</a:t>
            </a:r>
            <a:r>
              <a:rPr lang="en-US" altLang="ja-JP" dirty="0"/>
              <a:t> fair </a:t>
            </a:r>
          </a:p>
          <a:p>
            <a:pPr>
              <a:lnSpc>
                <a:spcPct val="150000"/>
              </a:lnSpc>
            </a:pPr>
            <a:r>
              <a:rPr lang="ja-JP" altLang="en-US" dirty="0"/>
              <a:t>権利：けんり：</a:t>
            </a:r>
            <a:r>
              <a:rPr lang="en-US" altLang="ja-JP" dirty="0"/>
              <a:t>right</a:t>
            </a:r>
          </a:p>
          <a:p>
            <a:pPr>
              <a:lnSpc>
                <a:spcPct val="150000"/>
              </a:lnSpc>
            </a:pPr>
            <a:r>
              <a:rPr kumimoji="1" lang="ja-JP" altLang="en-US" dirty="0"/>
              <a:t>圧力：</a:t>
            </a:r>
            <a:r>
              <a:rPr lang="ja-JP" altLang="en-US" dirty="0"/>
              <a:t>あつりょく：</a:t>
            </a:r>
            <a:r>
              <a:rPr lang="en-US" altLang="ja-JP" dirty="0"/>
              <a:t>pressure</a:t>
            </a:r>
            <a:endParaRPr kumimoji="1" lang="en-US" altLang="ja-JP" dirty="0"/>
          </a:p>
          <a:p>
            <a:pPr>
              <a:lnSpc>
                <a:spcPct val="150000"/>
              </a:lnSpc>
            </a:pPr>
            <a:r>
              <a:rPr kumimoji="1" lang="ja-JP" altLang="en-US" dirty="0"/>
              <a:t>憲法</a:t>
            </a:r>
            <a:r>
              <a:rPr lang="ja-JP" altLang="en-US" dirty="0"/>
              <a:t>：けんぽう：</a:t>
            </a:r>
            <a:r>
              <a:rPr lang="en-US" altLang="ja-JP" dirty="0"/>
              <a:t> the Constitution</a:t>
            </a:r>
            <a:endParaRPr kumimoji="1" lang="en-US" altLang="ja-JP" dirty="0"/>
          </a:p>
          <a:p>
            <a:pPr>
              <a:lnSpc>
                <a:spcPct val="150000"/>
              </a:lnSpc>
            </a:pPr>
            <a:r>
              <a:rPr lang="ja-JP" altLang="en-US" dirty="0"/>
              <a:t>身分保障：みぶんほしょう：</a:t>
            </a:r>
            <a:r>
              <a:rPr lang="en-US" altLang="ja-JP" dirty="0"/>
              <a:t>guarantee of status</a:t>
            </a:r>
          </a:p>
          <a:p>
            <a:pPr>
              <a:lnSpc>
                <a:spcPct val="150000"/>
              </a:lnSpc>
            </a:pPr>
            <a:r>
              <a:rPr kumimoji="1" lang="ja-JP" altLang="en-US" dirty="0"/>
              <a:t>独立：どくりつ：</a:t>
            </a:r>
            <a:r>
              <a:rPr kumimoji="1" lang="en-US" altLang="ja-JP" dirty="0"/>
              <a:t>independence</a:t>
            </a:r>
            <a:endParaRPr kumimoji="1" lang="ja-JP" altLang="en-US" dirty="0"/>
          </a:p>
        </p:txBody>
      </p:sp>
      <p:pic>
        <p:nvPicPr>
          <p:cNvPr id="6" name="図 5">
            <a:extLst>
              <a:ext uri="{FF2B5EF4-FFF2-40B4-BE49-F238E27FC236}">
                <a16:creationId xmlns:a16="http://schemas.microsoft.com/office/drawing/2014/main" id="{62694E6D-6130-94BB-1A0B-D60EBE95B259}"/>
              </a:ext>
            </a:extLst>
          </p:cNvPr>
          <p:cNvPicPr>
            <a:picLocks noChangeAspect="1"/>
          </p:cNvPicPr>
          <p:nvPr/>
        </p:nvPicPr>
        <p:blipFill>
          <a:blip r:embed="rId6"/>
          <a:stretch>
            <a:fillRect/>
          </a:stretch>
        </p:blipFill>
        <p:spPr>
          <a:xfrm>
            <a:off x="597294" y="2248073"/>
            <a:ext cx="1108871" cy="1108871"/>
          </a:xfrm>
          <a:prstGeom prst="rect">
            <a:avLst/>
          </a:prstGeom>
        </p:spPr>
      </p:pic>
      <p:pic>
        <p:nvPicPr>
          <p:cNvPr id="3" name="オーディオ 2">
            <a:hlinkClick r:id="" action="ppaction://media"/>
            <a:extLst>
              <a:ext uri="{FF2B5EF4-FFF2-40B4-BE49-F238E27FC236}">
                <a16:creationId xmlns:a16="http://schemas.microsoft.com/office/drawing/2014/main" id="{20D5A76B-BF49-0CAC-B418-7EF6E28572A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61241343"/>
      </p:ext>
    </p:extLst>
  </p:cSld>
  <p:clrMapOvr>
    <a:masterClrMapping/>
  </p:clrMapOvr>
  <mc:AlternateContent xmlns:mc="http://schemas.openxmlformats.org/markup-compatibility/2006" xmlns:p14="http://schemas.microsoft.com/office/powerpoint/2010/main">
    <mc:Choice Requires="p14">
      <p:transition spd="slow" p14:dur="2000" advTm="27269"/>
    </mc:Choice>
    <mc:Fallback xmlns="">
      <p:transition spd="slow" advTm="272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F2154-DED6-E657-7B01-DE3E239E8B06}"/>
              </a:ext>
            </a:extLst>
          </p:cNvPr>
          <p:cNvSpPr>
            <a:spLocks noGrp="1"/>
          </p:cNvSpPr>
          <p:nvPr>
            <p:ph type="title"/>
          </p:nvPr>
        </p:nvSpPr>
        <p:spPr/>
        <p:txBody>
          <a:bodyPr/>
          <a:lstStyle/>
          <a:p>
            <a:r>
              <a:rPr kumimoji="1" lang="ja-JP" altLang="en-US" dirty="0"/>
              <a:t>答　③裁判官</a:t>
            </a:r>
            <a:br>
              <a:rPr lang="en-US" altLang="ja-JP" dirty="0"/>
            </a:br>
            <a:endParaRPr kumimoji="1" lang="ja-JP" altLang="en-US" dirty="0"/>
          </a:p>
        </p:txBody>
      </p:sp>
      <p:pic>
        <p:nvPicPr>
          <p:cNvPr id="5" name="図 4" descr="アイコン&#10;&#10;自動的に生成された説明">
            <a:extLst>
              <a:ext uri="{FF2B5EF4-FFF2-40B4-BE49-F238E27FC236}">
                <a16:creationId xmlns:a16="http://schemas.microsoft.com/office/drawing/2014/main" id="{48E67E98-2926-5B6E-2D52-730BF66A14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6756" y="3000746"/>
            <a:ext cx="1709420" cy="1991360"/>
          </a:xfrm>
          <a:prstGeom prst="rect">
            <a:avLst/>
          </a:prstGeom>
          <a:noFill/>
          <a:ln>
            <a:noFill/>
          </a:ln>
        </p:spPr>
      </p:pic>
      <p:pic>
        <p:nvPicPr>
          <p:cNvPr id="10" name="グラフィックス 9" descr="右向き指示マーク 枠線">
            <a:extLst>
              <a:ext uri="{FF2B5EF4-FFF2-40B4-BE49-F238E27FC236}">
                <a16:creationId xmlns:a16="http://schemas.microsoft.com/office/drawing/2014/main" id="{FEEDBD99-B2B3-38C3-8892-25A90C2133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738459">
            <a:off x="7404123" y="4301771"/>
            <a:ext cx="1197909" cy="1197909"/>
          </a:xfrm>
          <a:prstGeom prst="rect">
            <a:avLst/>
          </a:prstGeom>
        </p:spPr>
      </p:pic>
      <p:sp>
        <p:nvSpPr>
          <p:cNvPr id="11" name="テキスト ボックス 10">
            <a:extLst>
              <a:ext uri="{FF2B5EF4-FFF2-40B4-BE49-F238E27FC236}">
                <a16:creationId xmlns:a16="http://schemas.microsoft.com/office/drawing/2014/main" id="{AEF39BCD-AB56-CC81-99EE-2B5B86B6C89D}"/>
              </a:ext>
            </a:extLst>
          </p:cNvPr>
          <p:cNvSpPr txBox="1"/>
          <p:nvPr/>
        </p:nvSpPr>
        <p:spPr>
          <a:xfrm>
            <a:off x="9194800" y="4402667"/>
            <a:ext cx="2997200" cy="1446550"/>
          </a:xfrm>
          <a:prstGeom prst="rect">
            <a:avLst/>
          </a:prstGeom>
          <a:noFill/>
        </p:spPr>
        <p:txBody>
          <a:bodyPr wrap="square" rtlCol="0">
            <a:spAutoFit/>
          </a:bodyPr>
          <a:lstStyle/>
          <a:p>
            <a:r>
              <a:rPr lang="ja-JP" altLang="en-US" sz="4400" b="1" dirty="0">
                <a:solidFill>
                  <a:srgbClr val="00B0F0"/>
                </a:solidFill>
              </a:rPr>
              <a:t>裁判官弾劾裁判所</a:t>
            </a:r>
            <a:endParaRPr kumimoji="1" lang="ja-JP" altLang="en-US" sz="4400" b="1" dirty="0">
              <a:solidFill>
                <a:srgbClr val="00B0F0"/>
              </a:solidFill>
            </a:endParaRPr>
          </a:p>
        </p:txBody>
      </p:sp>
      <p:sp>
        <p:nvSpPr>
          <p:cNvPr id="9" name="テキスト ボックス 8">
            <a:extLst>
              <a:ext uri="{FF2B5EF4-FFF2-40B4-BE49-F238E27FC236}">
                <a16:creationId xmlns:a16="http://schemas.microsoft.com/office/drawing/2014/main" id="{9711D050-4D67-DA00-D185-C52FCB093521}"/>
              </a:ext>
            </a:extLst>
          </p:cNvPr>
          <p:cNvSpPr txBox="1"/>
          <p:nvPr/>
        </p:nvSpPr>
        <p:spPr>
          <a:xfrm>
            <a:off x="135467" y="1236133"/>
            <a:ext cx="11840633" cy="2523768"/>
          </a:xfrm>
          <a:prstGeom prst="rect">
            <a:avLst/>
          </a:prstGeom>
          <a:noFill/>
        </p:spPr>
        <p:txBody>
          <a:bodyPr wrap="square" rtlCol="0">
            <a:spAutoFit/>
          </a:bodyPr>
          <a:lstStyle/>
          <a:p>
            <a: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裁判官弾劾法</a:t>
            </a:r>
            <a:r>
              <a:rPr lang="en-US" altLang="ja-JP"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2</a:t>
            </a:r>
            <a: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条　</a:t>
            </a:r>
            <a:endParaRPr lang="en-US" altLang="ja-JP" sz="2800" dirty="0">
              <a:solidFill>
                <a:schemeClr val="tx1">
                  <a:lumMod val="50000"/>
                  <a:lumOff val="50000"/>
                </a:schemeClr>
              </a:solidFill>
              <a:latin typeface="游ゴシック Light" panose="020B0300000000000000" pitchFamily="50" charset="-128"/>
              <a:ea typeface="游ゴシック Light" panose="020B0300000000000000" pitchFamily="50" charset="-128"/>
            </a:endParaRPr>
          </a:p>
          <a:p>
            <a: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　弾劾により裁判官を罷免するのは、左の場合とする。</a:t>
            </a:r>
            <a:b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br>
            <a: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一　職務上の義務に著しく違反し、又は職務を甚だしく怠つたとき。</a:t>
            </a:r>
            <a:b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br>
            <a: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二　その他職務の内外を問わず、裁判官としての威信を著しく</a:t>
            </a:r>
            <a:endParaRPr lang="en-US" altLang="ja-JP" sz="2800" dirty="0">
              <a:solidFill>
                <a:schemeClr val="tx1">
                  <a:lumMod val="50000"/>
                  <a:lumOff val="50000"/>
                </a:schemeClr>
              </a:solidFill>
              <a:latin typeface="游ゴシック Light" panose="020B0300000000000000" pitchFamily="50" charset="-128"/>
              <a:ea typeface="游ゴシック Light" panose="020B0300000000000000" pitchFamily="50" charset="-128"/>
            </a:endParaRPr>
          </a:p>
          <a:p>
            <a:r>
              <a:rPr lang="ja-JP" altLang="en-US" sz="2800" dirty="0">
                <a:solidFill>
                  <a:schemeClr val="tx1">
                    <a:lumMod val="50000"/>
                    <a:lumOff val="50000"/>
                  </a:schemeClr>
                </a:solidFill>
                <a:latin typeface="游ゴシック Light" panose="020B0300000000000000" pitchFamily="50" charset="-128"/>
                <a:ea typeface="游ゴシック Light" panose="020B0300000000000000" pitchFamily="50" charset="-128"/>
              </a:rPr>
              <a:t>　　失うべき非行があつたとき。</a:t>
            </a:r>
          </a:p>
          <a:p>
            <a:endParaRPr kumimoji="1" lang="ja-JP" altLang="en-US" dirty="0"/>
          </a:p>
        </p:txBody>
      </p:sp>
      <p:sp>
        <p:nvSpPr>
          <p:cNvPr id="12" name="テキスト ボックス 11">
            <a:extLst>
              <a:ext uri="{FF2B5EF4-FFF2-40B4-BE49-F238E27FC236}">
                <a16:creationId xmlns:a16="http://schemas.microsoft.com/office/drawing/2014/main" id="{6E6364BF-8103-D766-F0E6-F6B00ED9742F}"/>
              </a:ext>
            </a:extLst>
          </p:cNvPr>
          <p:cNvSpPr txBox="1"/>
          <p:nvPr/>
        </p:nvSpPr>
        <p:spPr>
          <a:xfrm flipH="1">
            <a:off x="5892796" y="2777067"/>
            <a:ext cx="846671" cy="2123658"/>
          </a:xfrm>
          <a:prstGeom prst="rect">
            <a:avLst/>
          </a:prstGeom>
          <a:noFill/>
        </p:spPr>
        <p:txBody>
          <a:bodyPr wrap="square" rtlCol="0">
            <a:spAutoFit/>
          </a:bodyPr>
          <a:lstStyle/>
          <a:p>
            <a:r>
              <a:rPr lang="ja-JP" altLang="en-US" sz="6600" dirty="0">
                <a:solidFill>
                  <a:srgbClr val="00B0F0"/>
                </a:solidFill>
              </a:rPr>
              <a:t>  </a:t>
            </a:r>
            <a:r>
              <a:rPr lang="ja-JP" altLang="en-US" sz="6600" b="1" dirty="0">
                <a:solidFill>
                  <a:srgbClr val="00B0F0"/>
                </a:solidFill>
              </a:rPr>
              <a:t>✕</a:t>
            </a:r>
            <a:endParaRPr kumimoji="1" lang="ja-JP" altLang="en-US" sz="6600" b="1" dirty="0"/>
          </a:p>
        </p:txBody>
      </p:sp>
      <p:sp>
        <p:nvSpPr>
          <p:cNvPr id="3" name="テキスト ボックス 2">
            <a:extLst>
              <a:ext uri="{FF2B5EF4-FFF2-40B4-BE49-F238E27FC236}">
                <a16:creationId xmlns:a16="http://schemas.microsoft.com/office/drawing/2014/main" id="{58D1658D-CBF7-8296-2B7E-DDBBFA0E08F2}"/>
              </a:ext>
            </a:extLst>
          </p:cNvPr>
          <p:cNvSpPr txBox="1"/>
          <p:nvPr/>
        </p:nvSpPr>
        <p:spPr>
          <a:xfrm>
            <a:off x="0" y="4891798"/>
            <a:ext cx="5452534" cy="1754326"/>
          </a:xfrm>
          <a:prstGeom prst="rect">
            <a:avLst/>
          </a:prstGeom>
          <a:noFill/>
        </p:spPr>
        <p:txBody>
          <a:bodyPr wrap="square" rtlCol="0">
            <a:spAutoFit/>
          </a:bodyPr>
          <a:lstStyle/>
          <a:p>
            <a:endParaRPr lang="en-US" altLang="ja-JP" dirty="0">
              <a:solidFill>
                <a:srgbClr val="4D5156"/>
              </a:solidFill>
            </a:endParaRPr>
          </a:p>
          <a:p>
            <a:r>
              <a:rPr kumimoji="1" lang="ja-JP" altLang="en-US" dirty="0"/>
              <a:t>ふさわしくない：</a:t>
            </a:r>
            <a:r>
              <a:rPr kumimoji="1" lang="en-US" altLang="ja-JP" dirty="0"/>
              <a:t> not appropriate</a:t>
            </a:r>
          </a:p>
          <a:p>
            <a:endParaRPr kumimoji="1" lang="en-US" altLang="ja-JP" dirty="0"/>
          </a:p>
          <a:p>
            <a:r>
              <a:rPr lang="ja-JP" altLang="en-US" dirty="0"/>
              <a:t>威信を失う：いしん　うしなう：</a:t>
            </a:r>
            <a:r>
              <a:rPr lang="en-US" altLang="ja-JP" dirty="0"/>
              <a:t>lose prestige</a:t>
            </a:r>
          </a:p>
          <a:p>
            <a:endParaRPr kumimoji="1" lang="en-US" altLang="ja-JP" dirty="0"/>
          </a:p>
          <a:p>
            <a:r>
              <a:rPr kumimoji="1" lang="ja-JP" altLang="en-US" dirty="0"/>
              <a:t>罷免する：ひめんする：</a:t>
            </a:r>
            <a:r>
              <a:rPr kumimoji="1" lang="en-US" altLang="ja-JP" dirty="0"/>
              <a:t>dismiss</a:t>
            </a:r>
            <a:endParaRPr kumimoji="1" lang="ja-JP" altLang="en-US" dirty="0"/>
          </a:p>
        </p:txBody>
      </p:sp>
      <p:pic>
        <p:nvPicPr>
          <p:cNvPr id="4" name="図 3">
            <a:extLst>
              <a:ext uri="{FF2B5EF4-FFF2-40B4-BE49-F238E27FC236}">
                <a16:creationId xmlns:a16="http://schemas.microsoft.com/office/drawing/2014/main" id="{E9407ACE-3AD1-4EB3-DCAD-3AF92A012DB1}"/>
              </a:ext>
            </a:extLst>
          </p:cNvPr>
          <p:cNvPicPr>
            <a:picLocks noChangeAspect="1"/>
          </p:cNvPicPr>
          <p:nvPr/>
        </p:nvPicPr>
        <p:blipFill>
          <a:blip r:embed="rId9"/>
          <a:stretch>
            <a:fillRect/>
          </a:stretch>
        </p:blipFill>
        <p:spPr>
          <a:xfrm>
            <a:off x="3423611" y="3607841"/>
            <a:ext cx="1580266" cy="1384265"/>
          </a:xfrm>
          <a:prstGeom prst="rect">
            <a:avLst/>
          </a:prstGeom>
        </p:spPr>
      </p:pic>
      <p:sp>
        <p:nvSpPr>
          <p:cNvPr id="7" name="テキスト ボックス 6">
            <a:extLst>
              <a:ext uri="{FF2B5EF4-FFF2-40B4-BE49-F238E27FC236}">
                <a16:creationId xmlns:a16="http://schemas.microsoft.com/office/drawing/2014/main" id="{AA3149D6-B1A6-7BFC-E1C6-EED2E0A1C8FC}"/>
              </a:ext>
            </a:extLst>
          </p:cNvPr>
          <p:cNvSpPr txBox="1"/>
          <p:nvPr/>
        </p:nvSpPr>
        <p:spPr>
          <a:xfrm>
            <a:off x="5621867" y="5246741"/>
            <a:ext cx="1464309" cy="769441"/>
          </a:xfrm>
          <a:prstGeom prst="rect">
            <a:avLst/>
          </a:prstGeom>
          <a:noFill/>
        </p:spPr>
        <p:txBody>
          <a:bodyPr wrap="square" rtlCol="0">
            <a:spAutoFit/>
          </a:bodyPr>
          <a:lstStyle/>
          <a:p>
            <a:r>
              <a:rPr kumimoji="1" lang="ja-JP" altLang="en-US" sz="4400" b="1" dirty="0">
                <a:solidFill>
                  <a:srgbClr val="00B0F0"/>
                </a:solidFill>
              </a:rPr>
              <a:t>罷免</a:t>
            </a:r>
            <a:r>
              <a:rPr kumimoji="1" lang="ja-JP" altLang="en-US" sz="4400" dirty="0">
                <a:solidFill>
                  <a:srgbClr val="00B0F0"/>
                </a:solidFill>
              </a:rPr>
              <a:t>　</a:t>
            </a:r>
          </a:p>
        </p:txBody>
      </p:sp>
      <p:pic>
        <p:nvPicPr>
          <p:cNvPr id="6" name="オーディオ 5">
            <a:hlinkClick r:id="" action="ppaction://media"/>
            <a:extLst>
              <a:ext uri="{FF2B5EF4-FFF2-40B4-BE49-F238E27FC236}">
                <a16:creationId xmlns:a16="http://schemas.microsoft.com/office/drawing/2014/main" id="{34A6159C-D4C9-7756-EDBB-8376A9BF15F5}"/>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04571177"/>
      </p:ext>
    </p:extLst>
  </p:cSld>
  <p:clrMapOvr>
    <a:masterClrMapping/>
  </p:clrMapOvr>
  <mc:AlternateContent xmlns:mc="http://schemas.openxmlformats.org/markup-compatibility/2006" xmlns:p14="http://schemas.microsoft.com/office/powerpoint/2010/main">
    <mc:Choice Requires="p14">
      <p:transition spd="slow" p14:dur="2000" advTm="23530"/>
    </mc:Choice>
    <mc:Fallback xmlns="">
      <p:transition spd="slow" advTm="23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6"/>
                </p:tgtEl>
              </p:cMediaNode>
            </p:audio>
          </p:childTnLst>
        </p:cTn>
      </p:par>
    </p:tnLst>
    <p:bldLst>
      <p:bldP spid="11" grpId="0"/>
      <p:bldP spid="9" grpId="0"/>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a:xfrm>
            <a:off x="838199" y="365126"/>
            <a:ext cx="10930468" cy="1325535"/>
          </a:xfrm>
        </p:spPr>
        <p:txBody>
          <a:bodyPr>
            <a:normAutofit/>
          </a:bodyPr>
          <a:lstStyle/>
          <a:p>
            <a:r>
              <a:rPr lang="en-US" altLang="ja-JP" sz="4000" dirty="0"/>
              <a:t>3</a:t>
            </a:r>
            <a:r>
              <a:rPr kumimoji="1" lang="en-US" altLang="ja-JP" sz="4000" dirty="0"/>
              <a:t>. </a:t>
            </a:r>
            <a:r>
              <a:rPr kumimoji="1" lang="ja-JP" altLang="en-US" sz="4000" dirty="0"/>
              <a:t>弾劾裁判所はどこが設置する</a:t>
            </a:r>
            <a:r>
              <a:rPr lang="ja-JP" altLang="en-US" sz="4000" dirty="0"/>
              <a:t>の</a:t>
            </a:r>
            <a:r>
              <a:rPr kumimoji="1" lang="ja-JP" altLang="en-US" sz="4000" dirty="0"/>
              <a:t>でしょうか？</a:t>
            </a:r>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p:txBody>
          <a:bodyPr/>
          <a:lstStyle/>
          <a:p>
            <a:pPr marL="514350" indent="-514350">
              <a:buFont typeface="+mj-ea"/>
              <a:buAutoNum type="circleNumDbPlain"/>
            </a:pPr>
            <a:endParaRPr lang="en-US" altLang="ja-JP" dirty="0"/>
          </a:p>
          <a:p>
            <a:pPr marL="514350" indent="-514350">
              <a:buFont typeface="+mj-ea"/>
              <a:buAutoNum type="circleNumDbPlain"/>
            </a:pPr>
            <a:r>
              <a:rPr lang="ja-JP" altLang="en-US" dirty="0"/>
              <a:t>国会　（立法）</a:t>
            </a:r>
            <a:endParaRPr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最高裁判所　（司法）</a:t>
            </a:r>
            <a:endParaRPr lang="en-US" altLang="ja-JP" dirty="0"/>
          </a:p>
          <a:p>
            <a:pPr marL="514350" indent="-514350">
              <a:buFont typeface="+mj-ea"/>
              <a:buAutoNum type="circleNumDbPlain"/>
            </a:pPr>
            <a:endParaRPr lang="en-US" altLang="ja-JP" dirty="0"/>
          </a:p>
          <a:p>
            <a:pPr marL="514350" indent="-514350">
              <a:buFont typeface="+mj-ea"/>
              <a:buAutoNum type="circleNumDbPlain"/>
            </a:pPr>
            <a:r>
              <a:rPr lang="ja-JP" altLang="en-US" dirty="0"/>
              <a:t>内閣　　（行政）</a:t>
            </a:r>
            <a:endParaRPr lang="en-US" altLang="ja-JP" dirty="0"/>
          </a:p>
          <a:p>
            <a:endParaRPr kumimoji="1" lang="ja-JP" altLang="en-US" dirty="0"/>
          </a:p>
        </p:txBody>
      </p:sp>
      <p:pic>
        <p:nvPicPr>
          <p:cNvPr id="5" name="オーディオ 4">
            <a:hlinkClick r:id="" action="ppaction://media"/>
            <a:extLst>
              <a:ext uri="{FF2B5EF4-FFF2-40B4-BE49-F238E27FC236}">
                <a16:creationId xmlns:a16="http://schemas.microsoft.com/office/drawing/2014/main" id="{484EFC90-FB9C-456F-28F5-F27B6E25B4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40804829"/>
      </p:ext>
    </p:extLst>
  </p:cSld>
  <p:clrMapOvr>
    <a:masterClrMapping/>
  </p:clrMapOvr>
  <mc:AlternateContent xmlns:mc="http://schemas.openxmlformats.org/markup-compatibility/2006" xmlns:p14="http://schemas.microsoft.com/office/powerpoint/2010/main">
    <mc:Choice Requires="p14">
      <p:transition spd="slow" p14:dur="2000" advTm="10351"/>
    </mc:Choice>
    <mc:Fallback xmlns="">
      <p:transition spd="slow" advTm="10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lstStyle/>
          <a:p>
            <a:r>
              <a:rPr lang="ja-JP" altLang="en-US" dirty="0"/>
              <a:t>答　</a:t>
            </a:r>
            <a:r>
              <a:rPr kumimoji="1" lang="ja-JP" altLang="en-US" dirty="0"/>
              <a:t> ①国会</a:t>
            </a:r>
            <a:r>
              <a:rPr lang="ja-JP" altLang="en-US" dirty="0"/>
              <a:t>　</a:t>
            </a:r>
            <a:endParaRPr kumimoji="1" lang="en-US" altLang="ja-JP"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a:xfrm>
            <a:off x="838200" y="1788655"/>
            <a:ext cx="10515600" cy="4351338"/>
          </a:xfrm>
        </p:spPr>
        <p:txBody>
          <a:bodyPr/>
          <a:lstStyle/>
          <a:p>
            <a:endParaRPr lang="en-US" altLang="ja-JP" dirty="0"/>
          </a:p>
          <a:p>
            <a:endParaRPr kumimoji="1" lang="ja-JP" altLang="en-US" dirty="0"/>
          </a:p>
        </p:txBody>
      </p:sp>
      <p:sp>
        <p:nvSpPr>
          <p:cNvPr id="6" name="テキスト ボックス 5">
            <a:extLst>
              <a:ext uri="{FF2B5EF4-FFF2-40B4-BE49-F238E27FC236}">
                <a16:creationId xmlns:a16="http://schemas.microsoft.com/office/drawing/2014/main" id="{39C482B4-25E8-4D15-31D1-69F108DD9D0F}"/>
              </a:ext>
            </a:extLst>
          </p:cNvPr>
          <p:cNvSpPr txBox="1"/>
          <p:nvPr/>
        </p:nvSpPr>
        <p:spPr>
          <a:xfrm>
            <a:off x="3614031" y="4347581"/>
            <a:ext cx="2600521" cy="830997"/>
          </a:xfrm>
          <a:prstGeom prst="rect">
            <a:avLst/>
          </a:prstGeom>
          <a:noFill/>
        </p:spPr>
        <p:txBody>
          <a:bodyPr wrap="square" rtlCol="0">
            <a:spAutoFit/>
          </a:bodyPr>
          <a:lstStyle/>
          <a:p>
            <a:r>
              <a:rPr kumimoji="1" lang="ja-JP" altLang="en-US" sz="4800" dirty="0"/>
              <a:t>国民</a:t>
            </a:r>
          </a:p>
        </p:txBody>
      </p:sp>
      <p:sp>
        <p:nvSpPr>
          <p:cNvPr id="7" name="テキスト ボックス 6">
            <a:extLst>
              <a:ext uri="{FF2B5EF4-FFF2-40B4-BE49-F238E27FC236}">
                <a16:creationId xmlns:a16="http://schemas.microsoft.com/office/drawing/2014/main" id="{996FB083-ED8E-3E61-BB23-26F517AC600A}"/>
              </a:ext>
            </a:extLst>
          </p:cNvPr>
          <p:cNvSpPr txBox="1"/>
          <p:nvPr/>
        </p:nvSpPr>
        <p:spPr>
          <a:xfrm>
            <a:off x="-270933" y="2450101"/>
            <a:ext cx="3530080" cy="769441"/>
          </a:xfrm>
          <a:prstGeom prst="rect">
            <a:avLst/>
          </a:prstGeom>
          <a:noFill/>
        </p:spPr>
        <p:txBody>
          <a:bodyPr wrap="square" rtlCol="0">
            <a:spAutoFit/>
          </a:bodyPr>
          <a:lstStyle/>
          <a:p>
            <a:r>
              <a:rPr kumimoji="1" lang="ja-JP" altLang="en-US" dirty="0"/>
              <a:t>　　</a:t>
            </a:r>
            <a:r>
              <a:rPr kumimoji="1" lang="ja-JP" altLang="en-US" sz="4400" dirty="0">
                <a:solidFill>
                  <a:srgbClr val="00B0F0"/>
                </a:solidFill>
              </a:rPr>
              <a:t>訴追委員会</a:t>
            </a:r>
          </a:p>
        </p:txBody>
      </p:sp>
      <p:sp>
        <p:nvSpPr>
          <p:cNvPr id="8" name="テキスト ボックス 7">
            <a:extLst>
              <a:ext uri="{FF2B5EF4-FFF2-40B4-BE49-F238E27FC236}">
                <a16:creationId xmlns:a16="http://schemas.microsoft.com/office/drawing/2014/main" id="{B8744C58-334D-8CAC-2ED1-2859A1F77948}"/>
              </a:ext>
            </a:extLst>
          </p:cNvPr>
          <p:cNvSpPr txBox="1"/>
          <p:nvPr/>
        </p:nvSpPr>
        <p:spPr>
          <a:xfrm>
            <a:off x="8702447" y="2450616"/>
            <a:ext cx="3980643" cy="769441"/>
          </a:xfrm>
          <a:prstGeom prst="rect">
            <a:avLst/>
          </a:prstGeom>
          <a:noFill/>
        </p:spPr>
        <p:txBody>
          <a:bodyPr wrap="square" rtlCol="0">
            <a:spAutoFit/>
          </a:bodyPr>
          <a:lstStyle/>
          <a:p>
            <a:r>
              <a:rPr kumimoji="1" lang="ja-JP" altLang="en-US" sz="4400" dirty="0">
                <a:solidFill>
                  <a:srgbClr val="00B0F0"/>
                </a:solidFill>
              </a:rPr>
              <a:t>弾劾裁判所</a:t>
            </a:r>
          </a:p>
        </p:txBody>
      </p:sp>
      <p:sp>
        <p:nvSpPr>
          <p:cNvPr id="11" name="矢印: 右 10">
            <a:extLst>
              <a:ext uri="{FF2B5EF4-FFF2-40B4-BE49-F238E27FC236}">
                <a16:creationId xmlns:a16="http://schemas.microsoft.com/office/drawing/2014/main" id="{1F4C91C9-D715-987B-C18B-06B9CE682F80}"/>
              </a:ext>
            </a:extLst>
          </p:cNvPr>
          <p:cNvSpPr/>
          <p:nvPr/>
        </p:nvSpPr>
        <p:spPr>
          <a:xfrm rot="8718124">
            <a:off x="3322586" y="1882287"/>
            <a:ext cx="1545246" cy="1590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8F6A026B-9EFA-5FA9-2BF9-F1241E7728DC}"/>
              </a:ext>
            </a:extLst>
          </p:cNvPr>
          <p:cNvSpPr/>
          <p:nvPr/>
        </p:nvSpPr>
        <p:spPr>
          <a:xfrm flipV="1">
            <a:off x="3614032" y="2762925"/>
            <a:ext cx="4931782" cy="217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D93D71A3-B403-CB45-F5A3-C67FF25A5FEF}"/>
              </a:ext>
            </a:extLst>
          </p:cNvPr>
          <p:cNvSpPr/>
          <p:nvPr/>
        </p:nvSpPr>
        <p:spPr>
          <a:xfrm rot="8411633">
            <a:off x="8491619" y="3568155"/>
            <a:ext cx="1211330" cy="240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41813A1E-8026-BA61-DEAD-3FD9631166F9}"/>
              </a:ext>
            </a:extLst>
          </p:cNvPr>
          <p:cNvSpPr/>
          <p:nvPr/>
        </p:nvSpPr>
        <p:spPr>
          <a:xfrm rot="13214886">
            <a:off x="3441290" y="3489514"/>
            <a:ext cx="1234415" cy="2499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5" name="矢印: 右 14">
            <a:extLst>
              <a:ext uri="{FF2B5EF4-FFF2-40B4-BE49-F238E27FC236}">
                <a16:creationId xmlns:a16="http://schemas.microsoft.com/office/drawing/2014/main" id="{5D3335C4-3134-A731-6FE9-B431DFBF606D}"/>
              </a:ext>
            </a:extLst>
          </p:cNvPr>
          <p:cNvSpPr/>
          <p:nvPr/>
        </p:nvSpPr>
        <p:spPr>
          <a:xfrm rot="2113808" flipV="1">
            <a:off x="7462504" y="1840294"/>
            <a:ext cx="1445969" cy="1543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75192ED-C1E6-51C1-3717-1CAF2390CCF8}"/>
              </a:ext>
            </a:extLst>
          </p:cNvPr>
          <p:cNvSpPr txBox="1"/>
          <p:nvPr/>
        </p:nvSpPr>
        <p:spPr>
          <a:xfrm>
            <a:off x="4360576" y="1803775"/>
            <a:ext cx="913229" cy="523220"/>
          </a:xfrm>
          <a:prstGeom prst="rect">
            <a:avLst/>
          </a:prstGeom>
          <a:noFill/>
        </p:spPr>
        <p:txBody>
          <a:bodyPr wrap="square" rtlCol="0">
            <a:spAutoFit/>
          </a:bodyPr>
          <a:lstStyle/>
          <a:p>
            <a:r>
              <a:rPr kumimoji="1" lang="ja-JP" altLang="en-US" sz="2800" dirty="0"/>
              <a:t>設置</a:t>
            </a:r>
          </a:p>
        </p:txBody>
      </p:sp>
      <p:sp>
        <p:nvSpPr>
          <p:cNvPr id="17" name="テキスト ボックス 16">
            <a:extLst>
              <a:ext uri="{FF2B5EF4-FFF2-40B4-BE49-F238E27FC236}">
                <a16:creationId xmlns:a16="http://schemas.microsoft.com/office/drawing/2014/main" id="{FE92FB3D-C90D-C972-5D84-DF97340F12A7}"/>
              </a:ext>
            </a:extLst>
          </p:cNvPr>
          <p:cNvSpPr txBox="1"/>
          <p:nvPr/>
        </p:nvSpPr>
        <p:spPr>
          <a:xfrm flipH="1">
            <a:off x="8702446" y="1675067"/>
            <a:ext cx="1170145" cy="523220"/>
          </a:xfrm>
          <a:prstGeom prst="rect">
            <a:avLst/>
          </a:prstGeom>
          <a:noFill/>
        </p:spPr>
        <p:txBody>
          <a:bodyPr wrap="square" rtlCol="0">
            <a:spAutoFit/>
          </a:bodyPr>
          <a:lstStyle/>
          <a:p>
            <a:r>
              <a:rPr kumimoji="1" lang="ja-JP" altLang="en-US" sz="2800" dirty="0"/>
              <a:t>設置</a:t>
            </a:r>
          </a:p>
        </p:txBody>
      </p:sp>
      <p:sp>
        <p:nvSpPr>
          <p:cNvPr id="22" name="テキスト ボックス 21">
            <a:extLst>
              <a:ext uri="{FF2B5EF4-FFF2-40B4-BE49-F238E27FC236}">
                <a16:creationId xmlns:a16="http://schemas.microsoft.com/office/drawing/2014/main" id="{7CB11560-E637-E722-79BF-335D85BD8CBC}"/>
              </a:ext>
            </a:extLst>
          </p:cNvPr>
          <p:cNvSpPr txBox="1"/>
          <p:nvPr/>
        </p:nvSpPr>
        <p:spPr>
          <a:xfrm>
            <a:off x="1687989" y="3558546"/>
            <a:ext cx="2079540" cy="523220"/>
          </a:xfrm>
          <a:prstGeom prst="rect">
            <a:avLst/>
          </a:prstGeom>
          <a:noFill/>
        </p:spPr>
        <p:txBody>
          <a:bodyPr wrap="square" rtlCol="0">
            <a:spAutoFit/>
          </a:bodyPr>
          <a:lstStyle/>
          <a:p>
            <a:r>
              <a:rPr kumimoji="1" lang="ja-JP" altLang="en-US" sz="2800" dirty="0">
                <a:solidFill>
                  <a:srgbClr val="FF0000"/>
                </a:solidFill>
              </a:rPr>
              <a:t>訴追の請求</a:t>
            </a:r>
          </a:p>
        </p:txBody>
      </p:sp>
      <p:pic>
        <p:nvPicPr>
          <p:cNvPr id="4" name="図 3">
            <a:extLst>
              <a:ext uri="{FF2B5EF4-FFF2-40B4-BE49-F238E27FC236}">
                <a16:creationId xmlns:a16="http://schemas.microsoft.com/office/drawing/2014/main" id="{B9C8AD4B-A4A8-F67A-CF25-1E332B4329C5}"/>
              </a:ext>
            </a:extLst>
          </p:cNvPr>
          <p:cNvPicPr>
            <a:picLocks noChangeAspect="1"/>
          </p:cNvPicPr>
          <p:nvPr/>
        </p:nvPicPr>
        <p:blipFill>
          <a:blip r:embed="rId6"/>
          <a:stretch>
            <a:fillRect/>
          </a:stretch>
        </p:blipFill>
        <p:spPr>
          <a:xfrm>
            <a:off x="5194345" y="534226"/>
            <a:ext cx="1937444" cy="1085328"/>
          </a:xfrm>
          <a:prstGeom prst="rect">
            <a:avLst/>
          </a:prstGeom>
          <a:solidFill>
            <a:srgbClr val="FF0000"/>
          </a:solidFill>
          <a:ln>
            <a:noFill/>
          </a:ln>
        </p:spPr>
      </p:pic>
      <p:pic>
        <p:nvPicPr>
          <p:cNvPr id="19" name="図 18">
            <a:extLst>
              <a:ext uri="{FF2B5EF4-FFF2-40B4-BE49-F238E27FC236}">
                <a16:creationId xmlns:a16="http://schemas.microsoft.com/office/drawing/2014/main" id="{8CF17C6D-6D9E-6D0A-E8F3-FBABC00AD7DC}"/>
              </a:ext>
            </a:extLst>
          </p:cNvPr>
          <p:cNvPicPr>
            <a:picLocks noChangeAspect="1"/>
          </p:cNvPicPr>
          <p:nvPr/>
        </p:nvPicPr>
        <p:blipFill>
          <a:blip r:embed="rId7"/>
          <a:stretch>
            <a:fillRect/>
          </a:stretch>
        </p:blipFill>
        <p:spPr>
          <a:xfrm>
            <a:off x="5096819" y="3782962"/>
            <a:ext cx="651733" cy="1570085"/>
          </a:xfrm>
          <a:prstGeom prst="rect">
            <a:avLst/>
          </a:prstGeom>
        </p:spPr>
      </p:pic>
      <p:pic>
        <p:nvPicPr>
          <p:cNvPr id="23" name="図 22">
            <a:extLst>
              <a:ext uri="{FF2B5EF4-FFF2-40B4-BE49-F238E27FC236}">
                <a16:creationId xmlns:a16="http://schemas.microsoft.com/office/drawing/2014/main" id="{A5ADE9DC-1710-4E1C-47C4-74C6E3D03F9D}"/>
              </a:ext>
            </a:extLst>
          </p:cNvPr>
          <p:cNvPicPr>
            <a:picLocks noChangeAspect="1"/>
          </p:cNvPicPr>
          <p:nvPr/>
        </p:nvPicPr>
        <p:blipFill>
          <a:blip r:embed="rId8"/>
          <a:stretch>
            <a:fillRect/>
          </a:stretch>
        </p:blipFill>
        <p:spPr>
          <a:xfrm>
            <a:off x="6877082" y="3877086"/>
            <a:ext cx="1071747" cy="1256531"/>
          </a:xfrm>
          <a:prstGeom prst="rect">
            <a:avLst/>
          </a:prstGeom>
        </p:spPr>
      </p:pic>
      <p:sp>
        <p:nvSpPr>
          <p:cNvPr id="9" name="テキスト ボックス 8">
            <a:extLst>
              <a:ext uri="{FF2B5EF4-FFF2-40B4-BE49-F238E27FC236}">
                <a16:creationId xmlns:a16="http://schemas.microsoft.com/office/drawing/2014/main" id="{CC3948C9-E874-D854-AF58-A86C4398B066}"/>
              </a:ext>
            </a:extLst>
          </p:cNvPr>
          <p:cNvSpPr txBox="1"/>
          <p:nvPr/>
        </p:nvSpPr>
        <p:spPr>
          <a:xfrm>
            <a:off x="8135211" y="4347581"/>
            <a:ext cx="2600521" cy="830997"/>
          </a:xfrm>
          <a:prstGeom prst="rect">
            <a:avLst/>
          </a:prstGeom>
          <a:noFill/>
        </p:spPr>
        <p:txBody>
          <a:bodyPr wrap="square" rtlCol="0">
            <a:spAutoFit/>
          </a:bodyPr>
          <a:lstStyle/>
          <a:p>
            <a:r>
              <a:rPr lang="ja-JP" altLang="en-US" sz="4800" dirty="0"/>
              <a:t>裁判官</a:t>
            </a:r>
            <a:endParaRPr kumimoji="1" lang="ja-JP" altLang="en-US" sz="4800" dirty="0"/>
          </a:p>
        </p:txBody>
      </p:sp>
      <p:sp>
        <p:nvSpPr>
          <p:cNvPr id="5" name="テキスト ボックス 4">
            <a:extLst>
              <a:ext uri="{FF2B5EF4-FFF2-40B4-BE49-F238E27FC236}">
                <a16:creationId xmlns:a16="http://schemas.microsoft.com/office/drawing/2014/main" id="{93F9667A-0A2C-6EAB-32EE-D72D4FE4DF55}"/>
              </a:ext>
            </a:extLst>
          </p:cNvPr>
          <p:cNvSpPr txBox="1"/>
          <p:nvPr/>
        </p:nvSpPr>
        <p:spPr>
          <a:xfrm>
            <a:off x="101599" y="5181600"/>
            <a:ext cx="5681644" cy="1715470"/>
          </a:xfrm>
          <a:prstGeom prst="rect">
            <a:avLst/>
          </a:prstGeom>
          <a:noFill/>
        </p:spPr>
        <p:txBody>
          <a:bodyPr wrap="square" rtlCol="0">
            <a:spAutoFit/>
          </a:bodyPr>
          <a:lstStyle/>
          <a:p>
            <a:pPr>
              <a:lnSpc>
                <a:spcPct val="150000"/>
              </a:lnSpc>
            </a:pPr>
            <a:r>
              <a:rPr kumimoji="1" lang="ja-JP" altLang="en-US" dirty="0"/>
              <a:t>設置：せっち：</a:t>
            </a:r>
            <a:r>
              <a:rPr kumimoji="1" lang="en-US" altLang="ja-JP" dirty="0"/>
              <a:t>e</a:t>
            </a:r>
            <a:r>
              <a:rPr lang="en-US" altLang="ja-JP" dirty="0"/>
              <a:t>stablishment </a:t>
            </a:r>
            <a:endParaRPr kumimoji="1" lang="en-US" altLang="ja-JP" dirty="0"/>
          </a:p>
          <a:p>
            <a:pPr>
              <a:lnSpc>
                <a:spcPct val="150000"/>
              </a:lnSpc>
            </a:pPr>
            <a:r>
              <a:rPr kumimoji="1" lang="ja-JP" altLang="en-US" dirty="0"/>
              <a:t>訴追、訴える</a:t>
            </a:r>
            <a:r>
              <a:rPr lang="ja-JP" altLang="en-US" dirty="0"/>
              <a:t>：そつい、うったえる：</a:t>
            </a:r>
            <a:r>
              <a:rPr lang="en-US" altLang="ja-JP" dirty="0"/>
              <a:t>prosecute</a:t>
            </a:r>
          </a:p>
          <a:p>
            <a:pPr>
              <a:lnSpc>
                <a:spcPct val="150000"/>
              </a:lnSpc>
            </a:pPr>
            <a:r>
              <a:rPr kumimoji="1" lang="ja-JP" altLang="en-US" dirty="0"/>
              <a:t>委員会：いいんかい：</a:t>
            </a:r>
            <a:r>
              <a:rPr lang="en-US" altLang="ja-JP" dirty="0"/>
              <a:t>committee</a:t>
            </a:r>
            <a:endParaRPr kumimoji="1" lang="en-US" altLang="ja-JP" dirty="0"/>
          </a:p>
          <a:p>
            <a:pPr>
              <a:lnSpc>
                <a:spcPct val="150000"/>
              </a:lnSpc>
            </a:pPr>
            <a:r>
              <a:rPr lang="ja-JP" altLang="en-US" dirty="0"/>
              <a:t>請求：せいきゅう：</a:t>
            </a:r>
            <a:r>
              <a:rPr lang="en-US" altLang="ja-JP" dirty="0"/>
              <a:t> request</a:t>
            </a:r>
            <a:endParaRPr kumimoji="1" lang="ja-JP" altLang="en-US" dirty="0"/>
          </a:p>
        </p:txBody>
      </p:sp>
      <p:sp>
        <p:nvSpPr>
          <p:cNvPr id="20" name="テキスト ボックス 19">
            <a:extLst>
              <a:ext uri="{FF2B5EF4-FFF2-40B4-BE49-F238E27FC236}">
                <a16:creationId xmlns:a16="http://schemas.microsoft.com/office/drawing/2014/main" id="{2A20F67A-FBD9-9A32-C916-ABB8FB185B5C}"/>
              </a:ext>
            </a:extLst>
          </p:cNvPr>
          <p:cNvSpPr txBox="1"/>
          <p:nvPr/>
        </p:nvSpPr>
        <p:spPr>
          <a:xfrm>
            <a:off x="6857685" y="5178577"/>
            <a:ext cx="2132698" cy="523220"/>
          </a:xfrm>
          <a:prstGeom prst="rect">
            <a:avLst/>
          </a:prstGeom>
          <a:noFill/>
        </p:spPr>
        <p:txBody>
          <a:bodyPr wrap="square" rtlCol="0">
            <a:spAutoFit/>
          </a:bodyPr>
          <a:lstStyle/>
          <a:p>
            <a:r>
              <a:rPr kumimoji="1" lang="ja-JP" altLang="en-US" sz="2800" dirty="0">
                <a:solidFill>
                  <a:srgbClr val="00B0F0"/>
                </a:solidFill>
              </a:rPr>
              <a:t>罷免？</a:t>
            </a:r>
          </a:p>
        </p:txBody>
      </p:sp>
      <p:sp>
        <p:nvSpPr>
          <p:cNvPr id="10" name="テキスト ボックス 9">
            <a:extLst>
              <a:ext uri="{FF2B5EF4-FFF2-40B4-BE49-F238E27FC236}">
                <a16:creationId xmlns:a16="http://schemas.microsoft.com/office/drawing/2014/main" id="{3D455399-BAAC-7E1E-93C8-0EC31460CCAC}"/>
              </a:ext>
            </a:extLst>
          </p:cNvPr>
          <p:cNvSpPr txBox="1"/>
          <p:nvPr/>
        </p:nvSpPr>
        <p:spPr>
          <a:xfrm>
            <a:off x="5835649" y="2255307"/>
            <a:ext cx="1330015" cy="523220"/>
          </a:xfrm>
          <a:prstGeom prst="rect">
            <a:avLst/>
          </a:prstGeom>
          <a:noFill/>
        </p:spPr>
        <p:txBody>
          <a:bodyPr wrap="square" rtlCol="0">
            <a:spAutoFit/>
          </a:bodyPr>
          <a:lstStyle/>
          <a:p>
            <a:r>
              <a:rPr kumimoji="1" lang="ja-JP" altLang="en-US" sz="2800" dirty="0">
                <a:solidFill>
                  <a:srgbClr val="00B0F0"/>
                </a:solidFill>
              </a:rPr>
              <a:t>訴追</a:t>
            </a:r>
          </a:p>
        </p:txBody>
      </p:sp>
      <p:sp>
        <p:nvSpPr>
          <p:cNvPr id="25" name="テキスト ボックス 24">
            <a:extLst>
              <a:ext uri="{FF2B5EF4-FFF2-40B4-BE49-F238E27FC236}">
                <a16:creationId xmlns:a16="http://schemas.microsoft.com/office/drawing/2014/main" id="{36A70A03-3415-6198-3865-7FED7226FACA}"/>
              </a:ext>
            </a:extLst>
          </p:cNvPr>
          <p:cNvSpPr txBox="1"/>
          <p:nvPr/>
        </p:nvSpPr>
        <p:spPr>
          <a:xfrm>
            <a:off x="9432264" y="3536741"/>
            <a:ext cx="2771325" cy="523220"/>
          </a:xfrm>
          <a:prstGeom prst="rect">
            <a:avLst/>
          </a:prstGeom>
          <a:noFill/>
        </p:spPr>
        <p:txBody>
          <a:bodyPr wrap="square" rtlCol="0">
            <a:spAutoFit/>
          </a:bodyPr>
          <a:lstStyle/>
          <a:p>
            <a:r>
              <a:rPr kumimoji="1" lang="ja-JP" altLang="en-US" sz="2800" dirty="0">
                <a:solidFill>
                  <a:srgbClr val="00B0F0"/>
                </a:solidFill>
              </a:rPr>
              <a:t>弾劾裁判</a:t>
            </a:r>
          </a:p>
        </p:txBody>
      </p:sp>
      <p:pic>
        <p:nvPicPr>
          <p:cNvPr id="27" name="オーディオ 26">
            <a:hlinkClick r:id="" action="ppaction://media"/>
            <a:extLst>
              <a:ext uri="{FF2B5EF4-FFF2-40B4-BE49-F238E27FC236}">
                <a16:creationId xmlns:a16="http://schemas.microsoft.com/office/drawing/2014/main" id="{63792336-DACE-0C6E-4AF2-7DD8F5A1275A}"/>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89341713"/>
      </p:ext>
    </p:extLst>
  </p:cSld>
  <p:clrMapOvr>
    <a:masterClrMapping/>
  </p:clrMapOvr>
  <mc:AlternateContent xmlns:mc="http://schemas.openxmlformats.org/markup-compatibility/2006" xmlns:p14="http://schemas.microsoft.com/office/powerpoint/2010/main">
    <mc:Choice Requires="p14">
      <p:transition spd="slow" p14:dur="2000" advTm="54284"/>
    </mc:Choice>
    <mc:Fallback xmlns="">
      <p:transition spd="slow" advTm="54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5" fill="hold" display="0">
                  <p:stCondLst>
                    <p:cond delay="indefinite"/>
                  </p:stCondLst>
                  <p:endCondLst>
                    <p:cond evt="onStopAudio" delay="0">
                      <p:tgtEl>
                        <p:sldTgt/>
                      </p:tgtEl>
                    </p:cond>
                  </p:endCondLst>
                </p:cTn>
                <p:tgtEl>
                  <p:spTgt spid="27"/>
                </p:tgtEl>
              </p:cMediaNode>
            </p:audio>
          </p:childTnLst>
        </p:cTn>
      </p:par>
    </p:tnLst>
    <p:bldLst>
      <p:bldP spid="6" grpId="0"/>
      <p:bldP spid="7" grpId="0"/>
      <p:bldP spid="8" grpId="0"/>
      <p:bldP spid="11" grpId="0" animBg="1"/>
      <p:bldP spid="12" grpId="0" animBg="1"/>
      <p:bldP spid="13" grpId="0" animBg="1"/>
      <p:bldP spid="14" grpId="0" animBg="1"/>
      <p:bldP spid="15" grpId="0" animBg="1"/>
      <p:bldP spid="16" grpId="0"/>
      <p:bldP spid="17" grpId="0"/>
      <p:bldP spid="22" grpId="0"/>
      <p:bldP spid="9" grpId="0"/>
      <p:bldP spid="20" grpId="0"/>
      <p:bldP spid="10"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EEE1-AED5-EC02-5BF6-23B69BA47215}"/>
              </a:ext>
            </a:extLst>
          </p:cNvPr>
          <p:cNvSpPr>
            <a:spLocks noGrp="1"/>
          </p:cNvSpPr>
          <p:nvPr>
            <p:ph type="title"/>
          </p:nvPr>
        </p:nvSpPr>
        <p:spPr/>
        <p:txBody>
          <a:bodyPr>
            <a:normAutofit/>
          </a:bodyPr>
          <a:lstStyle/>
          <a:p>
            <a:r>
              <a:rPr lang="en-US" altLang="ja-JP" sz="4000" dirty="0"/>
              <a:t>4. </a:t>
            </a:r>
            <a:r>
              <a:rPr lang="ja-JP" altLang="en-US" sz="4000" dirty="0"/>
              <a:t>弾劾裁判所の施設は、どこにあるので</a:t>
            </a:r>
            <a:br>
              <a:rPr lang="en-US" altLang="ja-JP" sz="4000" dirty="0"/>
            </a:br>
            <a:r>
              <a:rPr lang="en-US" altLang="ja-JP" sz="4000" dirty="0"/>
              <a:t>   </a:t>
            </a:r>
            <a:r>
              <a:rPr lang="ja-JP" altLang="en-US" sz="4000" dirty="0"/>
              <a:t>しょうか</a:t>
            </a:r>
            <a:r>
              <a:rPr lang="en-US" altLang="ja-JP" sz="4000" dirty="0"/>
              <a:t>?</a:t>
            </a:r>
            <a:endParaRPr kumimoji="1" lang="ja-JP" altLang="en-US" sz="4000" dirty="0"/>
          </a:p>
        </p:txBody>
      </p:sp>
      <p:sp>
        <p:nvSpPr>
          <p:cNvPr id="3" name="コンテンツ プレースホルダー 2">
            <a:extLst>
              <a:ext uri="{FF2B5EF4-FFF2-40B4-BE49-F238E27FC236}">
                <a16:creationId xmlns:a16="http://schemas.microsoft.com/office/drawing/2014/main" id="{1E04CE27-7889-6A02-CEB2-4ABC8EA3DF8A}"/>
              </a:ext>
            </a:extLst>
          </p:cNvPr>
          <p:cNvSpPr>
            <a:spLocks noGrp="1"/>
          </p:cNvSpPr>
          <p:nvPr>
            <p:ph idx="1"/>
          </p:nvPr>
        </p:nvSpPr>
        <p:spPr>
          <a:xfrm>
            <a:off x="838200" y="1825625"/>
            <a:ext cx="10515600" cy="3322108"/>
          </a:xfrm>
        </p:spPr>
        <p:txBody>
          <a:bodyPr/>
          <a:lstStyle/>
          <a:p>
            <a:pPr marL="514350" indent="-514350">
              <a:buFont typeface="+mj-ea"/>
              <a:buAutoNum type="circleNumDbPlain"/>
            </a:pPr>
            <a:endParaRPr lang="en-US" altLang="ja-JP" dirty="0"/>
          </a:p>
          <a:p>
            <a:pPr marL="514350" indent="-514350">
              <a:buFont typeface="+mj-ea"/>
              <a:buAutoNum type="circleNumDbPlain"/>
            </a:pPr>
            <a:r>
              <a:rPr lang="ja-JP" altLang="en-US" dirty="0">
                <a:latin typeface="游ゴシック Light" panose="020B0300000000000000" pitchFamily="50" charset="-128"/>
                <a:ea typeface="游ゴシック Light" panose="020B0300000000000000" pitchFamily="50" charset="-128"/>
              </a:rPr>
              <a:t>国会議事堂</a:t>
            </a:r>
            <a:endParaRPr lang="en-US" altLang="ja-JP" dirty="0">
              <a:latin typeface="游ゴシック Light" panose="020B0300000000000000" pitchFamily="50" charset="-128"/>
              <a:ea typeface="游ゴシック Light" panose="020B0300000000000000" pitchFamily="50" charset="-128"/>
            </a:endParaRPr>
          </a:p>
          <a:p>
            <a:pPr marL="514350" indent="-514350">
              <a:buFont typeface="+mj-ea"/>
              <a:buAutoNum type="circleNumDbPlain"/>
            </a:pPr>
            <a:endParaRPr lang="en-US" altLang="ja-JP" dirty="0">
              <a:latin typeface="游ゴシック Light" panose="020B0300000000000000" pitchFamily="50" charset="-128"/>
              <a:ea typeface="游ゴシック Light" panose="020B0300000000000000" pitchFamily="50" charset="-128"/>
            </a:endParaRPr>
          </a:p>
          <a:p>
            <a:pPr marL="514350" indent="-514350">
              <a:buFont typeface="+mj-ea"/>
              <a:buAutoNum type="circleNumDbPlain"/>
            </a:pPr>
            <a:r>
              <a:rPr lang="ja-JP" altLang="en-US" dirty="0">
                <a:latin typeface="游ゴシック Light" panose="020B0300000000000000" pitchFamily="50" charset="-128"/>
                <a:ea typeface="游ゴシック Light" panose="020B0300000000000000" pitchFamily="50" charset="-128"/>
              </a:rPr>
              <a:t>最高裁判所　</a:t>
            </a:r>
            <a:endParaRPr lang="en-US" altLang="ja-JP" dirty="0">
              <a:latin typeface="游ゴシック Light" panose="020B0300000000000000" pitchFamily="50" charset="-128"/>
              <a:ea typeface="游ゴシック Light" panose="020B0300000000000000" pitchFamily="50" charset="-128"/>
            </a:endParaRPr>
          </a:p>
          <a:p>
            <a:pPr marL="514350" indent="-514350">
              <a:buFont typeface="+mj-ea"/>
              <a:buAutoNum type="circleNumDbPlain"/>
            </a:pPr>
            <a:endParaRPr lang="en-US" altLang="ja-JP" dirty="0">
              <a:latin typeface="游ゴシック Light" panose="020B0300000000000000" pitchFamily="50" charset="-128"/>
              <a:ea typeface="游ゴシック Light" panose="020B0300000000000000" pitchFamily="50" charset="-128"/>
            </a:endParaRPr>
          </a:p>
          <a:p>
            <a:pPr marL="514350" indent="-514350">
              <a:buFont typeface="+mj-ea"/>
              <a:buAutoNum type="circleNumDbPlain"/>
            </a:pPr>
            <a:r>
              <a:rPr lang="zh-TW" altLang="en-US" dirty="0">
                <a:latin typeface="游ゴシック Light" panose="020B0300000000000000" pitchFamily="50" charset="-128"/>
                <a:ea typeface="游ゴシック Light" panose="020B0300000000000000" pitchFamily="50" charset="-128"/>
              </a:rPr>
              <a:t>参議院第二別館</a:t>
            </a:r>
            <a:endParaRPr kumimoji="1" lang="ja-JP" altLang="en-US" dirty="0">
              <a:latin typeface="游ゴシック Light" panose="020B0300000000000000" pitchFamily="50" charset="-128"/>
              <a:ea typeface="游ゴシック Light" panose="020B0300000000000000" pitchFamily="50" charset="-128"/>
            </a:endParaRPr>
          </a:p>
        </p:txBody>
      </p:sp>
      <p:sp>
        <p:nvSpPr>
          <p:cNvPr id="4" name="テキスト ボックス 3">
            <a:extLst>
              <a:ext uri="{FF2B5EF4-FFF2-40B4-BE49-F238E27FC236}">
                <a16:creationId xmlns:a16="http://schemas.microsoft.com/office/drawing/2014/main" id="{12016CB6-E284-7178-0357-7CB53DFAE2EB}"/>
              </a:ext>
            </a:extLst>
          </p:cNvPr>
          <p:cNvSpPr txBox="1"/>
          <p:nvPr/>
        </p:nvSpPr>
        <p:spPr>
          <a:xfrm>
            <a:off x="5283200" y="4859867"/>
            <a:ext cx="7912493" cy="1384995"/>
          </a:xfrm>
          <a:prstGeom prst="rect">
            <a:avLst/>
          </a:prstGeom>
          <a:noFill/>
        </p:spPr>
        <p:txBody>
          <a:bodyPr wrap="square" rtlCol="0">
            <a:spAutoFit/>
          </a:bodyPr>
          <a:lstStyle/>
          <a:p>
            <a:r>
              <a:rPr kumimoji="1" lang="ja-JP" altLang="en-US" sz="1400" dirty="0"/>
              <a:t>国会議事堂：こっかいぎじどう：</a:t>
            </a:r>
            <a:r>
              <a:rPr kumimoji="1" lang="en-US" altLang="ja-JP" sz="1400" dirty="0"/>
              <a:t>the Houses of Parliament</a:t>
            </a:r>
          </a:p>
          <a:p>
            <a:endParaRPr lang="en-US" altLang="ja-JP" sz="1400" dirty="0"/>
          </a:p>
          <a:p>
            <a:r>
              <a:rPr kumimoji="1" lang="ja-JP" altLang="en-US" sz="1400" dirty="0"/>
              <a:t>最高裁判所：さいこうさいばん</a:t>
            </a:r>
            <a:r>
              <a:rPr lang="ja-JP" altLang="en-US" sz="1400" dirty="0"/>
              <a:t>しょ</a:t>
            </a:r>
            <a:r>
              <a:rPr kumimoji="1" lang="ja-JP" altLang="en-US" sz="1400" dirty="0"/>
              <a:t>：</a:t>
            </a:r>
            <a:r>
              <a:rPr kumimoji="1" lang="en-US" altLang="ja-JP" sz="1400" dirty="0"/>
              <a:t>the Supreme Court</a:t>
            </a:r>
          </a:p>
          <a:p>
            <a:endParaRPr lang="en-US" altLang="ja-JP" sz="1400" dirty="0"/>
          </a:p>
          <a:p>
            <a:r>
              <a:rPr kumimoji="1" lang="ja-JP" altLang="en-US" sz="1400" dirty="0"/>
              <a:t>参議院第二別館：さんぎいん　だいにべっかん：</a:t>
            </a:r>
            <a:endParaRPr kumimoji="1" lang="en-US" altLang="ja-JP" sz="1400" dirty="0"/>
          </a:p>
          <a:p>
            <a:r>
              <a:rPr lang="ja-JP" altLang="en-US" sz="1400" dirty="0"/>
              <a:t>　　　　　　　　</a:t>
            </a:r>
            <a:r>
              <a:rPr kumimoji="1" lang="en-US" altLang="ja-JP" sz="1400" dirty="0"/>
              <a:t>Second Detached Office Building</a:t>
            </a:r>
            <a:r>
              <a:rPr kumimoji="1" lang="ja-JP" altLang="en-US" sz="1400" dirty="0"/>
              <a:t>　</a:t>
            </a:r>
            <a:r>
              <a:rPr kumimoji="1" lang="en-US" altLang="ja-JP" sz="1400" dirty="0"/>
              <a:t>of the House of Councilors</a:t>
            </a:r>
            <a:endParaRPr kumimoji="1" lang="ja-JP" altLang="en-US" sz="1400" dirty="0"/>
          </a:p>
        </p:txBody>
      </p:sp>
      <p:pic>
        <p:nvPicPr>
          <p:cNvPr id="8" name="オーディオ 7">
            <a:hlinkClick r:id="" action="ppaction://media"/>
            <a:extLst>
              <a:ext uri="{FF2B5EF4-FFF2-40B4-BE49-F238E27FC236}">
                <a16:creationId xmlns:a16="http://schemas.microsoft.com/office/drawing/2014/main" id="{C57160DF-539E-24A4-1CA5-A060BDF44D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12358776"/>
      </p:ext>
    </p:extLst>
  </p:cSld>
  <p:clrMapOvr>
    <a:masterClrMapping/>
  </p:clrMapOvr>
  <mc:AlternateContent xmlns:mc="http://schemas.openxmlformats.org/markup-compatibility/2006" xmlns:p14="http://schemas.microsoft.com/office/powerpoint/2010/main">
    <mc:Choice Requires="p14">
      <p:transition spd="slow" p14:dur="2000" advTm="10577"/>
    </mc:Choice>
    <mc:Fallback xmlns="">
      <p:transition spd="slow" advTm="10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9|1.5|1.1|3.1|0.6|1.1|3.6|1"/>
</p:tagLst>
</file>

<file path=ppt/tags/tag2.xml><?xml version="1.0" encoding="utf-8"?>
<p:tagLst xmlns:a="http://schemas.openxmlformats.org/drawingml/2006/main" xmlns:r="http://schemas.openxmlformats.org/officeDocument/2006/relationships" xmlns:p="http://schemas.openxmlformats.org/presentationml/2006/main">
  <p:tag name="TIMING" val="|3.8|2.1|4.5|2.4|7.5|0.8"/>
</p:tagLst>
</file>

<file path=ppt/tags/tag3.xml><?xml version="1.0" encoding="utf-8"?>
<p:tagLst xmlns:a="http://schemas.openxmlformats.org/drawingml/2006/main" xmlns:r="http://schemas.openxmlformats.org/officeDocument/2006/relationships" xmlns:p="http://schemas.openxmlformats.org/presentationml/2006/main">
  <p:tag name="TIMING" val="|8.5|0.8|0.7|0.8|0.7|0.7|0.8|2.7|9.5|1.8|12|1.5|3.3|1.6|1.1|2|2.4"/>
</p:tagLst>
</file>

<file path=ppt/tags/tag4.xml><?xml version="1.0" encoding="utf-8"?>
<p:tagLst xmlns:a="http://schemas.openxmlformats.org/drawingml/2006/main" xmlns:r="http://schemas.openxmlformats.org/officeDocument/2006/relationships" xmlns:p="http://schemas.openxmlformats.org/presentationml/2006/main">
  <p:tag name="TIMING" val="|6.8|2.9|1|9.8"/>
</p:tagLst>
</file>

<file path=ppt/tags/tag5.xml><?xml version="1.0" encoding="utf-8"?>
<p:tagLst xmlns:a="http://schemas.openxmlformats.org/drawingml/2006/main" xmlns:r="http://schemas.openxmlformats.org/officeDocument/2006/relationships" xmlns:p="http://schemas.openxmlformats.org/presentationml/2006/main">
  <p:tag name="TIMING" val="|17.1"/>
</p:tagLst>
</file>

<file path=ppt/tags/tag6.xml><?xml version="1.0" encoding="utf-8"?>
<p:tagLst xmlns:a="http://schemas.openxmlformats.org/drawingml/2006/main" xmlns:r="http://schemas.openxmlformats.org/officeDocument/2006/relationships" xmlns:p="http://schemas.openxmlformats.org/presentationml/2006/main">
  <p:tag name="TIMING" val="|25.9"/>
</p:tagLst>
</file>

<file path=ppt/tags/tag7.xml><?xml version="1.0" encoding="utf-8"?>
<p:tagLst xmlns:a="http://schemas.openxmlformats.org/drawingml/2006/main" xmlns:r="http://schemas.openxmlformats.org/officeDocument/2006/relationships" xmlns:p="http://schemas.openxmlformats.org/presentationml/2006/main">
  <p:tag name="TIMING" val="|6.6|2.6|0.6|0.9|2.5|0.6|2.6|0.8|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6493</TotalTime>
  <Words>1790</Words>
  <Application>Microsoft Office PowerPoint</Application>
  <PresentationFormat>ワイド画面</PresentationFormat>
  <Paragraphs>211</Paragraphs>
  <Slides>19</Slides>
  <Notes>16</Notes>
  <HiddenSlides>0</HiddenSlides>
  <MMClips>19</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HG丸ｺﾞｼｯｸM-PRO</vt:lpstr>
      <vt:lpstr>ヒラギノ丸ゴ Pro W4</vt:lpstr>
      <vt:lpstr>游ゴシック</vt:lpstr>
      <vt:lpstr>游ゴシック Light</vt:lpstr>
      <vt:lpstr>游明朝</vt:lpstr>
      <vt:lpstr>Arial</vt:lpstr>
      <vt:lpstr>Roboto</vt:lpstr>
      <vt:lpstr>Office テーマ</vt:lpstr>
      <vt:lpstr>弾劾裁判所</vt:lpstr>
      <vt:lpstr>1.「弾劾」とは、どのような意味でしょうか?</vt:lpstr>
      <vt:lpstr>答　②罪や不正を明らかにすること　 </vt:lpstr>
      <vt:lpstr>2. 弾劾裁判所は誰を辞めさせることを 　決めますか?</vt:lpstr>
      <vt:lpstr>答　③裁判官 </vt:lpstr>
      <vt:lpstr>答　③裁判官 </vt:lpstr>
      <vt:lpstr>3. 弾劾裁判所はどこが設置するのでしょうか？</vt:lpstr>
      <vt:lpstr>答　 ①国会　</vt:lpstr>
      <vt:lpstr>4. 弾劾裁判所の施設は、どこにあるので    しょうか?</vt:lpstr>
      <vt:lpstr>答　③参議院第二別館</vt:lpstr>
      <vt:lpstr>5. 裁判官を辞めさせるかどうかを決める    のは誰ですか?</vt:lpstr>
      <vt:lpstr> 答　②国会議員の中から選ばれた人たち  </vt:lpstr>
      <vt:lpstr>三権分立</vt:lpstr>
      <vt:lpstr>6. 弾劾裁判によって辞めさせられた裁判官は     何人いるでしょうか?</vt:lpstr>
      <vt:lpstr>答　③７人</vt:lpstr>
      <vt:lpstr>まとめ </vt:lpstr>
      <vt:lpstr>参考：アメリカの弾劾裁判制度 </vt:lpstr>
      <vt:lpstr>参考：宇都宮地方・簡易裁判所の裁判官</vt:lpstr>
      <vt:lpstr>参考資料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弾劾裁判所</dc:title>
  <dc:creator>Makiko</dc:creator>
  <cp:lastModifiedBy>Makiko</cp:lastModifiedBy>
  <cp:revision>54</cp:revision>
  <dcterms:created xsi:type="dcterms:W3CDTF">2022-06-27T05:28:49Z</dcterms:created>
  <dcterms:modified xsi:type="dcterms:W3CDTF">2022-09-21T11:19:36Z</dcterms:modified>
</cp:coreProperties>
</file>